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76" r:id="rId4"/>
    <p:sldId id="285" r:id="rId5"/>
    <p:sldId id="312" r:id="rId6"/>
    <p:sldId id="313" r:id="rId7"/>
    <p:sldId id="305" r:id="rId8"/>
    <p:sldId id="306" r:id="rId9"/>
    <p:sldId id="289" r:id="rId10"/>
    <p:sldId id="314" r:id="rId11"/>
    <p:sldId id="286" r:id="rId12"/>
    <p:sldId id="287" r:id="rId13"/>
    <p:sldId id="288" r:id="rId14"/>
    <p:sldId id="277" r:id="rId15"/>
    <p:sldId id="293" r:id="rId16"/>
    <p:sldId id="316" r:id="rId17"/>
    <p:sldId id="290" r:id="rId18"/>
    <p:sldId id="308" r:id="rId19"/>
    <p:sldId id="309" r:id="rId20"/>
    <p:sldId id="315" r:id="rId21"/>
    <p:sldId id="296" r:id="rId22"/>
    <p:sldId id="278" r:id="rId23"/>
    <p:sldId id="300" r:id="rId24"/>
    <p:sldId id="311" r:id="rId25"/>
    <p:sldId id="328" r:id="rId26"/>
    <p:sldId id="329" r:id="rId27"/>
    <p:sldId id="323" r:id="rId28"/>
    <p:sldId id="32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uong Phung" initials="PP" lastIdx="2" clrIdx="0">
    <p:extLst>
      <p:ext uri="{19B8F6BF-5375-455C-9EA6-DF929625EA0E}">
        <p15:presenceInfo xmlns:p15="http://schemas.microsoft.com/office/powerpoint/2012/main" userId="6a2469115d71f9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8DB"/>
    <a:srgbClr val="B7B5AB"/>
    <a:srgbClr val="F7F7F7"/>
    <a:srgbClr val="EEEEEE"/>
    <a:srgbClr val="1E7BBB"/>
    <a:srgbClr val="F9A374"/>
    <a:srgbClr val="F37167"/>
    <a:srgbClr val="EF4438"/>
    <a:srgbClr val="F5877F"/>
    <a:srgbClr val="2E8B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32" autoAdjust="0"/>
    <p:restoredTop sz="89163" autoAdjust="0"/>
  </p:normalViewPr>
  <p:slideViewPr>
    <p:cSldViewPr snapToGrid="0">
      <p:cViewPr varScale="1">
        <p:scale>
          <a:sx n="79" d="100"/>
          <a:sy n="79" d="100"/>
        </p:scale>
        <p:origin x="736" y="200"/>
      </p:cViewPr>
      <p:guideLst/>
    </p:cSldViewPr>
  </p:slideViewPr>
  <p:notesTextViewPr>
    <p:cViewPr>
      <p:scale>
        <a:sx n="1" d="1"/>
        <a:sy n="1" d="1"/>
      </p:scale>
      <p:origin x="0" y="0"/>
    </p:cViewPr>
  </p:notesTextViewPr>
  <p:sorterViewPr>
    <p:cViewPr>
      <p:scale>
        <a:sx n="144" d="100"/>
        <a:sy n="144" d="100"/>
      </p:scale>
      <p:origin x="0" y="-55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ng Nguyen" userId="90ac7dc5d92457e9" providerId="LiveId" clId="{FD173794-B8FF-2647-A6DA-2B0B3461C06E}"/>
    <pc:docChg chg="modSld">
      <pc:chgData name="Tung Nguyen" userId="90ac7dc5d92457e9" providerId="LiveId" clId="{FD173794-B8FF-2647-A6DA-2B0B3461C06E}" dt="2019-03-02T09:15:34.228" v="63" actId="20577"/>
      <pc:docMkLst>
        <pc:docMk/>
      </pc:docMkLst>
      <pc:sldChg chg="modSp">
        <pc:chgData name="Tung Nguyen" userId="90ac7dc5d92457e9" providerId="LiveId" clId="{FD173794-B8FF-2647-A6DA-2B0B3461C06E}" dt="2019-03-02T09:15:34.228" v="63" actId="20577"/>
        <pc:sldMkLst>
          <pc:docMk/>
          <pc:sldMk cId="206983498" sldId="289"/>
        </pc:sldMkLst>
        <pc:spChg chg="mod">
          <ac:chgData name="Tung Nguyen" userId="90ac7dc5d92457e9" providerId="LiveId" clId="{FD173794-B8FF-2647-A6DA-2B0B3461C06E}" dt="2019-03-02T09:15:34.228" v="63" actId="20577"/>
          <ac:spMkLst>
            <pc:docMk/>
            <pc:sldMk cId="206983498" sldId="289"/>
            <ac:spMk id="7" creationId="{B9B45897-ED2F-48BE-AF59-B5488CA07D56}"/>
          </ac:spMkLst>
        </pc:spChg>
      </pc:sldChg>
      <pc:sldChg chg="modSp">
        <pc:chgData name="Tung Nguyen" userId="90ac7dc5d92457e9" providerId="LiveId" clId="{FD173794-B8FF-2647-A6DA-2B0B3461C06E}" dt="2019-03-01T07:05:03.834" v="49" actId="113"/>
        <pc:sldMkLst>
          <pc:docMk/>
          <pc:sldMk cId="4055861423" sldId="313"/>
        </pc:sldMkLst>
        <pc:spChg chg="mod">
          <ac:chgData name="Tung Nguyen" userId="90ac7dc5d92457e9" providerId="LiveId" clId="{FD173794-B8FF-2647-A6DA-2B0B3461C06E}" dt="2019-03-01T07:05:03.834" v="49" actId="113"/>
          <ac:spMkLst>
            <pc:docMk/>
            <pc:sldMk cId="4055861423" sldId="313"/>
            <ac:spMk id="15" creationId="{12B05DAB-98AF-4D32-B3C7-F7B3AF195F90}"/>
          </ac:spMkLst>
        </pc:spChg>
      </pc:sldChg>
      <pc:sldChg chg="modSp">
        <pc:chgData name="Tung Nguyen" userId="90ac7dc5d92457e9" providerId="LiveId" clId="{FD173794-B8FF-2647-A6DA-2B0B3461C06E}" dt="2019-03-01T07:07:46.638" v="57" actId="20577"/>
        <pc:sldMkLst>
          <pc:docMk/>
          <pc:sldMk cId="1983825434" sldId="314"/>
        </pc:sldMkLst>
        <pc:spChg chg="mod">
          <ac:chgData name="Tung Nguyen" userId="90ac7dc5d92457e9" providerId="LiveId" clId="{FD173794-B8FF-2647-A6DA-2B0B3461C06E}" dt="2019-03-01T07:07:46.638" v="57" actId="20577"/>
          <ac:spMkLst>
            <pc:docMk/>
            <pc:sldMk cId="1983825434" sldId="314"/>
            <ac:spMk id="3" creationId="{CB42C970-0784-48EA-A852-4D0984B360B4}"/>
          </ac:spMkLst>
        </pc:spChg>
      </pc:sldChg>
    </pc:docChg>
  </pc:docChgLst>
  <pc:docChgLst>
    <pc:chgData name="Tung Nguyen" userId="90ac7dc5d92457e9" providerId="LiveId" clId="{FA7D6964-43CB-6449-9172-BAFA8893AF09}"/>
  </pc:docChgLst>
  <pc:docChgLst>
    <pc:chgData name="Tung Nguyen" userId="90ac7dc5d92457e9" providerId="LiveId" clId="{1CCB60CC-DAED-9C49-ADC9-4B2030AFBDFB}"/>
    <pc:docChg chg="undo custSel addSld delSld modSld">
      <pc:chgData name="Tung Nguyen" userId="90ac7dc5d92457e9" providerId="LiveId" clId="{1CCB60CC-DAED-9C49-ADC9-4B2030AFBDFB}" dt="2018-12-18T03:15:33.447" v="4992"/>
      <pc:docMkLst>
        <pc:docMk/>
      </pc:docMkLst>
      <pc:sldChg chg="add">
        <pc:chgData name="Tung Nguyen" userId="90ac7dc5d92457e9" providerId="LiveId" clId="{1CCB60CC-DAED-9C49-ADC9-4B2030AFBDFB}" dt="2018-12-18T03:15:33.447" v="4992"/>
        <pc:sldMkLst>
          <pc:docMk/>
          <pc:sldMk cId="648991343" sldId="323"/>
        </pc:sldMkLst>
      </pc:sldChg>
      <pc:sldChg chg="modSp add">
        <pc:chgData name="Tung Nguyen" userId="90ac7dc5d92457e9" providerId="LiveId" clId="{1CCB60CC-DAED-9C49-ADC9-4B2030AFBDFB}" dt="2018-12-18T03:14:48.909" v="4989" actId="1076"/>
        <pc:sldMkLst>
          <pc:docMk/>
          <pc:sldMk cId="398474102" sldId="328"/>
        </pc:sldMkLst>
        <pc:spChg chg="mod">
          <ac:chgData name="Tung Nguyen" userId="90ac7dc5d92457e9" providerId="LiveId" clId="{1CCB60CC-DAED-9C49-ADC9-4B2030AFBDFB}" dt="2018-12-18T02:33:16.083" v="43" actId="14100"/>
          <ac:spMkLst>
            <pc:docMk/>
            <pc:sldMk cId="398474102" sldId="328"/>
            <ac:spMk id="2" creationId="{2FBB603D-36BA-4542-8CA3-74BEEBA1D823}"/>
          </ac:spMkLst>
        </pc:spChg>
        <pc:spChg chg="mod">
          <ac:chgData name="Tung Nguyen" userId="90ac7dc5d92457e9" providerId="LiveId" clId="{1CCB60CC-DAED-9C49-ADC9-4B2030AFBDFB}" dt="2018-12-18T03:14:48.909" v="4989" actId="1076"/>
          <ac:spMkLst>
            <pc:docMk/>
            <pc:sldMk cId="398474102" sldId="328"/>
            <ac:spMk id="3" creationId="{8BED385B-7D89-A141-B8B1-171E9B8FE626}"/>
          </ac:spMkLst>
        </pc:spChg>
      </pc:sldChg>
      <pc:sldChg chg="modSp add">
        <pc:chgData name="Tung Nguyen" userId="90ac7dc5d92457e9" providerId="LiveId" clId="{1CCB60CC-DAED-9C49-ADC9-4B2030AFBDFB}" dt="2018-12-18T03:14:55.810" v="4990" actId="1076"/>
        <pc:sldMkLst>
          <pc:docMk/>
          <pc:sldMk cId="3359404105" sldId="329"/>
        </pc:sldMkLst>
        <pc:spChg chg="mod">
          <ac:chgData name="Tung Nguyen" userId="90ac7dc5d92457e9" providerId="LiveId" clId="{1CCB60CC-DAED-9C49-ADC9-4B2030AFBDFB}" dt="2018-12-18T03:14:55.810" v="4990" actId="1076"/>
          <ac:spMkLst>
            <pc:docMk/>
            <pc:sldMk cId="3359404105" sldId="329"/>
            <ac:spMk id="3" creationId="{8BED385B-7D89-A141-B8B1-171E9B8FE6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03569-2BD6-4E03-8EA1-537ED2860885}" type="datetimeFigureOut">
              <a:rPr lang="en-US" smtClean="0"/>
              <a:t>3/2/19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45F68-64C4-498B-8601-E420BFC7F7F5}" type="slidenum">
              <a:rPr lang="en-US" smtClean="0"/>
              <a:t>‹#›</a:t>
            </a:fld>
            <a:endParaRPr lang="en-US"/>
          </a:p>
        </p:txBody>
      </p:sp>
    </p:spTree>
    <p:extLst>
      <p:ext uri="{BB962C8B-B14F-4D97-AF65-F5344CB8AC3E}">
        <p14:creationId xmlns:p14="http://schemas.microsoft.com/office/powerpoint/2010/main" val="1129600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urnitin.force.com/pkb/articles/en_US/Knowledge_Article/Paper-Submission-Allow-Any-File-Type-Setting-Instructo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4</a:t>
            </a:fld>
            <a:endParaRPr lang="en-US"/>
          </a:p>
        </p:txBody>
      </p:sp>
    </p:spTree>
    <p:extLst>
      <p:ext uri="{BB962C8B-B14F-4D97-AF65-F5344CB8AC3E}">
        <p14:creationId xmlns:p14="http://schemas.microsoft.com/office/powerpoint/2010/main" val="4187190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45F68-64C4-498B-8601-E420BFC7F7F5}" type="slidenum">
              <a:rPr lang="en-US" smtClean="0"/>
              <a:t>25</a:t>
            </a:fld>
            <a:endParaRPr lang="en-US"/>
          </a:p>
        </p:txBody>
      </p:sp>
    </p:spTree>
    <p:extLst>
      <p:ext uri="{BB962C8B-B14F-4D97-AF65-F5344CB8AC3E}">
        <p14:creationId xmlns:p14="http://schemas.microsoft.com/office/powerpoint/2010/main" val="425655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45F68-64C4-498B-8601-E420BFC7F7F5}" type="slidenum">
              <a:rPr lang="en-US" smtClean="0"/>
              <a:t>26</a:t>
            </a:fld>
            <a:endParaRPr lang="en-US"/>
          </a:p>
        </p:txBody>
      </p:sp>
    </p:spTree>
    <p:extLst>
      <p:ext uri="{BB962C8B-B14F-4D97-AF65-F5344CB8AC3E}">
        <p14:creationId xmlns:p14="http://schemas.microsoft.com/office/powerpoint/2010/main" val="2779117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45F68-64C4-498B-8601-E420BFC7F7F5}" type="slidenum">
              <a:rPr lang="en-US" smtClean="0"/>
              <a:t>28</a:t>
            </a:fld>
            <a:endParaRPr lang="en-US"/>
          </a:p>
        </p:txBody>
      </p:sp>
    </p:spTree>
    <p:extLst>
      <p:ext uri="{BB962C8B-B14F-4D97-AF65-F5344CB8AC3E}">
        <p14:creationId xmlns:p14="http://schemas.microsoft.com/office/powerpoint/2010/main" val="228329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5</a:t>
            </a:fld>
            <a:endParaRPr lang="en-US"/>
          </a:p>
        </p:txBody>
      </p:sp>
    </p:spTree>
    <p:extLst>
      <p:ext uri="{BB962C8B-B14F-4D97-AF65-F5344CB8AC3E}">
        <p14:creationId xmlns:p14="http://schemas.microsoft.com/office/powerpoint/2010/main" val="272721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6</a:t>
            </a:fld>
            <a:endParaRPr lang="en-US"/>
          </a:p>
        </p:txBody>
      </p:sp>
    </p:spTree>
    <p:extLst>
      <p:ext uri="{BB962C8B-B14F-4D97-AF65-F5344CB8AC3E}">
        <p14:creationId xmlns:p14="http://schemas.microsoft.com/office/powerpoint/2010/main" val="1466466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7</a:t>
            </a:fld>
            <a:endParaRPr lang="en-US"/>
          </a:p>
        </p:txBody>
      </p:sp>
    </p:spTree>
    <p:extLst>
      <p:ext uri="{BB962C8B-B14F-4D97-AF65-F5344CB8AC3E}">
        <p14:creationId xmlns:p14="http://schemas.microsoft.com/office/powerpoint/2010/main" val="280727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8</a:t>
            </a:fld>
            <a:endParaRPr lang="en-US"/>
          </a:p>
        </p:txBody>
      </p:sp>
    </p:spTree>
    <p:extLst>
      <p:ext uri="{BB962C8B-B14F-4D97-AF65-F5344CB8AC3E}">
        <p14:creationId xmlns:p14="http://schemas.microsoft.com/office/powerpoint/2010/main" val="3214257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15</a:t>
            </a:fld>
            <a:endParaRPr lang="en-US"/>
          </a:p>
        </p:txBody>
      </p:sp>
    </p:spTree>
    <p:extLst>
      <p:ext uri="{BB962C8B-B14F-4D97-AF65-F5344CB8AC3E}">
        <p14:creationId xmlns:p14="http://schemas.microsoft.com/office/powerpoint/2010/main" val="3514658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16</a:t>
            </a:fld>
            <a:endParaRPr lang="en-US"/>
          </a:p>
        </p:txBody>
      </p:sp>
    </p:spTree>
    <p:extLst>
      <p:ext uri="{BB962C8B-B14F-4D97-AF65-F5344CB8AC3E}">
        <p14:creationId xmlns:p14="http://schemas.microsoft.com/office/powerpoint/2010/main" val="219266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17</a:t>
            </a:fld>
            <a:endParaRPr lang="en-US"/>
          </a:p>
        </p:txBody>
      </p:sp>
    </p:spTree>
    <p:extLst>
      <p:ext uri="{BB962C8B-B14F-4D97-AF65-F5344CB8AC3E}">
        <p14:creationId xmlns:p14="http://schemas.microsoft.com/office/powerpoint/2010/main" val="3225484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have a firewall and/or anti-virus (e.g., AVG) installed on your computer, then it may prevent Turnitin from working correctly. Note that sometimes, just using a different browser will resolve upload issues. For example, if you are using Internet Explorer, try using Mozilla Firefox or Google Chrome.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submit a paper to Turnitin, your paper must meet our requirements. If an assignment is set to "</a:t>
            </a:r>
            <a:r>
              <a:rPr lang="en-US" sz="1200" u="sng" kern="1200" dirty="0">
                <a:solidFill>
                  <a:schemeClr val="tx1"/>
                </a:solidFill>
                <a:effectLst/>
                <a:latin typeface="+mn-lt"/>
                <a:ea typeface="+mn-ea"/>
                <a:cs typeface="+mn-cs"/>
                <a:hlinkClick r:id="rId3"/>
              </a:rPr>
              <a:t>Allow Any File Type</a:t>
            </a:r>
            <a:r>
              <a:rPr lang="en-US" sz="1200" kern="1200" dirty="0">
                <a:solidFill>
                  <a:schemeClr val="tx1"/>
                </a:solidFill>
                <a:effectLst/>
                <a:latin typeface="+mn-lt"/>
                <a:ea typeface="+mn-ea"/>
                <a:cs typeface="+mn-cs"/>
              </a:rPr>
              <a:t>" Turnitin will accept any file that is less than 40 MB AND less than 400 pages in length. If the assignment is set to "Allow only file types that Turnitin can check for originality," only files that can generate Originality Reports will be allowed to be submitted to the assignment.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Turnitin will currently accept the following file types to generate Originality Reports: </a:t>
            </a:r>
          </a:p>
          <a:p>
            <a:pPr lvl="0"/>
            <a:r>
              <a:rPr lang="en-US" sz="1200" kern="1200" dirty="0">
                <a:solidFill>
                  <a:schemeClr val="tx1"/>
                </a:solidFill>
                <a:effectLst/>
                <a:latin typeface="+mn-lt"/>
                <a:ea typeface="+mn-ea"/>
                <a:cs typeface="+mn-cs"/>
              </a:rPr>
              <a:t>Microsoft Word® (.doc / .</a:t>
            </a:r>
            <a:r>
              <a:rPr lang="en-US" sz="1200" kern="1200" dirty="0" err="1">
                <a:solidFill>
                  <a:schemeClr val="tx1"/>
                </a:solidFill>
                <a:effectLst/>
                <a:latin typeface="+mn-lt"/>
                <a:ea typeface="+mn-ea"/>
                <a:cs typeface="+mn-cs"/>
              </a:rPr>
              <a:t>docx</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1</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OpenOffice Text (.</a:t>
            </a:r>
            <a:r>
              <a:rPr lang="en-US" sz="1200" kern="1200" dirty="0" err="1">
                <a:solidFill>
                  <a:schemeClr val="tx1"/>
                </a:solidFill>
                <a:effectLst/>
                <a:latin typeface="+mn-lt"/>
                <a:ea typeface="+mn-ea"/>
                <a:cs typeface="+mn-cs"/>
              </a:rPr>
              <a:t>odt</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2</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Google Docs via Google Drive™ (.</a:t>
            </a:r>
            <a:r>
              <a:rPr lang="en-US" sz="1200" kern="1200" dirty="0" err="1">
                <a:solidFill>
                  <a:schemeClr val="tx1"/>
                </a:solidFill>
                <a:effectLst/>
                <a:latin typeface="+mn-lt"/>
                <a:ea typeface="+mn-ea"/>
                <a:cs typeface="+mn-cs"/>
              </a:rPr>
              <a:t>gdoc</a:t>
            </a:r>
            <a:r>
              <a:rPr lang="en-US" sz="1200" kern="1200" dirty="0">
                <a:solidFill>
                  <a:schemeClr val="tx1"/>
                </a:solidFill>
                <a:effectLst/>
                <a:latin typeface="+mn-lt"/>
                <a:ea typeface="+mn-ea"/>
                <a:cs typeface="+mn-cs"/>
              </a:rPr>
              <a:t> files are NOT acceptable)</a:t>
            </a:r>
            <a:r>
              <a:rPr lang="en-US" sz="1200" kern="1200" baseline="30000" dirty="0">
                <a:solidFill>
                  <a:schemeClr val="tx1"/>
                </a:solidFill>
                <a:effectLst/>
                <a:latin typeface="+mn-lt"/>
                <a:ea typeface="+mn-ea"/>
                <a:cs typeface="+mn-cs"/>
              </a:rPr>
              <a:t>3</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WordPerfect®  (.</a:t>
            </a:r>
            <a:r>
              <a:rPr lang="en-US" sz="1200" kern="1200" dirty="0" err="1">
                <a:solidFill>
                  <a:schemeClr val="tx1"/>
                </a:solidFill>
                <a:effectLst/>
                <a:latin typeface="+mn-lt"/>
                <a:ea typeface="+mn-ea"/>
                <a:cs typeface="+mn-cs"/>
              </a:rPr>
              <a:t>wpd</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PostScript (.</a:t>
            </a:r>
            <a:r>
              <a:rPr lang="en-US" sz="1200" kern="1200" dirty="0" err="1">
                <a:solidFill>
                  <a:schemeClr val="tx1"/>
                </a:solidFill>
                <a:effectLst/>
                <a:latin typeface="+mn-lt"/>
                <a:ea typeface="+mn-ea"/>
                <a:cs typeface="+mn-cs"/>
              </a:rPr>
              <a:t>ps</a:t>
            </a:r>
            <a:r>
              <a:rPr lang="en-US" sz="1200" kern="1200" dirty="0">
                <a:solidFill>
                  <a:schemeClr val="tx1"/>
                </a:solidFill>
                <a:effectLst/>
                <a:latin typeface="+mn-lt"/>
                <a:ea typeface="+mn-ea"/>
                <a:cs typeface="+mn-cs"/>
              </a:rPr>
              <a:t>/.eps)</a:t>
            </a:r>
          </a:p>
          <a:p>
            <a:pPr lvl="0"/>
            <a:r>
              <a:rPr lang="en-US" sz="1200" kern="1200" dirty="0">
                <a:solidFill>
                  <a:schemeClr val="tx1"/>
                </a:solidFill>
                <a:effectLst/>
                <a:latin typeface="+mn-lt"/>
                <a:ea typeface="+mn-ea"/>
                <a:cs typeface="+mn-cs"/>
              </a:rPr>
              <a:t>Adobe® PDF</a:t>
            </a:r>
            <a:r>
              <a:rPr lang="en-US" sz="1200" kern="1200" baseline="30000" dirty="0">
                <a:solidFill>
                  <a:schemeClr val="tx1"/>
                </a:solidFill>
                <a:effectLst/>
                <a:latin typeface="+mn-lt"/>
                <a:ea typeface="+mn-ea"/>
                <a:cs typeface="+mn-cs"/>
              </a:rPr>
              <a:t>4</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Microsoft PowerPoint® (.pptx, .ppt, .</a:t>
            </a:r>
            <a:r>
              <a:rPr lang="en-US" sz="1200" kern="1200" dirty="0" err="1">
                <a:solidFill>
                  <a:schemeClr val="tx1"/>
                </a:solidFill>
                <a:effectLst/>
                <a:latin typeface="+mn-lt"/>
                <a:ea typeface="+mn-ea"/>
                <a:cs typeface="+mn-cs"/>
              </a:rPr>
              <a:t>ppsx</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pps</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5</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Microsoft Excel® (.</a:t>
            </a:r>
            <a:r>
              <a:rPr lang="en-US" sz="1200" kern="1200" dirty="0" err="1">
                <a:solidFill>
                  <a:schemeClr val="tx1"/>
                </a:solidFill>
                <a:effectLst/>
                <a:latin typeface="+mn-lt"/>
                <a:ea typeface="+mn-ea"/>
                <a:cs typeface="+mn-cs"/>
              </a:rPr>
              <a:t>xls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xlsx</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6</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HTML </a:t>
            </a:r>
          </a:p>
          <a:p>
            <a:pPr lvl="0"/>
            <a:r>
              <a:rPr lang="en-US" sz="1200" kern="1200" dirty="0">
                <a:solidFill>
                  <a:schemeClr val="tx1"/>
                </a:solidFill>
                <a:effectLst/>
                <a:latin typeface="+mn-lt"/>
                <a:ea typeface="+mn-ea"/>
                <a:cs typeface="+mn-cs"/>
              </a:rPr>
              <a:t>Rich text format (.rtf) </a:t>
            </a:r>
          </a:p>
          <a:p>
            <a:pPr lvl="0"/>
            <a:r>
              <a:rPr lang="en-US" sz="1200" kern="1200" dirty="0">
                <a:solidFill>
                  <a:schemeClr val="tx1"/>
                </a:solidFill>
                <a:effectLst/>
                <a:latin typeface="+mn-lt"/>
                <a:ea typeface="+mn-ea"/>
                <a:cs typeface="+mn-cs"/>
              </a:rPr>
              <a:t>Plain text (.txt)</a:t>
            </a:r>
          </a:p>
          <a:p>
            <a:pPr lvl="0"/>
            <a:r>
              <a:rPr lang="en-US" sz="1200" kern="1200" dirty="0">
                <a:solidFill>
                  <a:schemeClr val="tx1"/>
                </a:solidFill>
                <a:effectLst/>
                <a:latin typeface="+mn-lt"/>
                <a:ea typeface="+mn-ea"/>
                <a:cs typeface="+mn-cs"/>
              </a:rPr>
              <a:t>Hangul Word Processor file (.</a:t>
            </a:r>
            <a:r>
              <a:rPr lang="en-US" sz="1200" kern="1200" dirty="0" err="1">
                <a:solidFill>
                  <a:schemeClr val="tx1"/>
                </a:solidFill>
                <a:effectLst/>
                <a:latin typeface="+mn-lt"/>
                <a:ea typeface="+mn-ea"/>
                <a:cs typeface="+mn-cs"/>
              </a:rPr>
              <a:t>hwp</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Your paper must contain a minimum of 25 words, must be under 40MB (or approximately two million characters), less than 400 pages in length, and must not contain spaces in between every letter (l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k e  t h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note that we do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support:</a:t>
            </a:r>
          </a:p>
          <a:p>
            <a:pPr lvl="0"/>
            <a:r>
              <a:rPr lang="en-US" sz="1200" kern="1200" dirty="0">
                <a:solidFill>
                  <a:schemeClr val="tx1"/>
                </a:solidFill>
                <a:effectLst/>
                <a:latin typeface="+mn-lt"/>
                <a:ea typeface="+mn-ea"/>
                <a:cs typeface="+mn-cs"/>
              </a:rPr>
              <a:t>Microsoft® Works (.</a:t>
            </a:r>
            <a:r>
              <a:rPr lang="en-US" sz="1200" kern="1200" dirty="0" err="1">
                <a:solidFill>
                  <a:schemeClr val="tx1"/>
                </a:solidFill>
                <a:effectLst/>
                <a:latin typeface="+mn-lt"/>
                <a:ea typeface="+mn-ea"/>
                <a:cs typeface="+mn-cs"/>
              </a:rPr>
              <a:t>wps</a:t>
            </a:r>
            <a:r>
              <a:rPr lang="en-US" sz="1200" kern="1200" dirty="0">
                <a:solidFill>
                  <a:schemeClr val="tx1"/>
                </a:solidFill>
                <a:effectLst/>
                <a:latin typeface="+mn-lt"/>
                <a:ea typeface="+mn-ea"/>
                <a:cs typeface="+mn-cs"/>
              </a:rPr>
              <a:t>) file types.</a:t>
            </a:r>
          </a:p>
          <a:p>
            <a:pPr lvl="0"/>
            <a:r>
              <a:rPr lang="en-US" sz="1200" kern="1200" dirty="0">
                <a:solidFill>
                  <a:schemeClr val="tx1"/>
                </a:solidFill>
                <a:effectLst/>
                <a:latin typeface="+mn-lt"/>
                <a:ea typeface="+mn-ea"/>
                <a:cs typeface="+mn-cs"/>
              </a:rPr>
              <a:t>Apple Pages file types.</a:t>
            </a:r>
          </a:p>
          <a:p>
            <a:pPr lvl="0"/>
            <a:r>
              <a:rPr lang="en-US" sz="1200" kern="1200" dirty="0">
                <a:solidFill>
                  <a:schemeClr val="tx1"/>
                </a:solidFill>
                <a:effectLst/>
                <a:latin typeface="+mn-lt"/>
                <a:ea typeface="+mn-ea"/>
                <a:cs typeface="+mn-cs"/>
              </a:rPr>
              <a:t>Spreadsheets created outside of Microsoft Excel (i.e. .</a:t>
            </a:r>
            <a:r>
              <a:rPr lang="en-US" sz="1200" kern="1200" dirty="0" err="1">
                <a:solidFill>
                  <a:schemeClr val="tx1"/>
                </a:solidFill>
                <a:effectLst/>
                <a:latin typeface="+mn-lt"/>
                <a:ea typeface="+mn-ea"/>
                <a:cs typeface="+mn-cs"/>
              </a:rPr>
              <a:t>ods</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GDOC*** files (.</a:t>
            </a:r>
            <a:r>
              <a:rPr lang="en-US" sz="1200" kern="1200" dirty="0" err="1">
                <a:solidFill>
                  <a:schemeClr val="tx1"/>
                </a:solidFill>
                <a:effectLst/>
                <a:latin typeface="+mn-lt"/>
                <a:ea typeface="+mn-ea"/>
                <a:cs typeface="+mn-cs"/>
              </a:rPr>
              <a:t>gdoc</a:t>
            </a:r>
            <a:r>
              <a:rPr lang="en-US" sz="1200" kern="1200" dirty="0">
                <a:solidFill>
                  <a:schemeClr val="tx1"/>
                </a:solidFill>
                <a:effectLst/>
                <a:latin typeface="+mn-lt"/>
                <a:ea typeface="+mn-ea"/>
                <a:cs typeface="+mn-cs"/>
              </a:rPr>
              <a:t>) which are just links to online Google Document files, but don't actually contain text or the document's content. Google Drive must be used to upload Google Docs.</a:t>
            </a:r>
          </a:p>
          <a:p>
            <a:r>
              <a:rPr lang="en-US" sz="1200" kern="1200" dirty="0">
                <a:solidFill>
                  <a:schemeClr val="tx1"/>
                </a:solidFill>
                <a:effectLst/>
                <a:latin typeface="+mn-lt"/>
                <a:ea typeface="+mn-ea"/>
                <a:cs typeface="+mn-cs"/>
              </a:rPr>
              <a:t>Therefore, if you are using an unsupported word processor, you may need to save the file as a .txt or .rtf file in order to upload to Turnitin.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submitting with Google Drive™ online storage service, third party cookies must be allowed in your browser, or attempts to sign into Google to upload from Google Drive will fail. Note that Google Drive functionality is not supported with IE8 or below.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baseline="30000" dirty="0">
                <a:solidFill>
                  <a:schemeClr val="tx1"/>
                </a:solidFill>
                <a:effectLst/>
                <a:latin typeface="+mn-lt"/>
                <a:ea typeface="+mn-ea"/>
                <a:cs typeface="+mn-cs"/>
              </a:rPr>
              <a:t>1</a:t>
            </a:r>
            <a:r>
              <a:rPr lang="en-US" sz="1200" b="1" kern="1200" dirty="0">
                <a:solidFill>
                  <a:schemeClr val="tx1"/>
                </a:solidFill>
                <a:effectLst/>
                <a:latin typeface="+mn-lt"/>
                <a:ea typeface="+mn-ea"/>
                <a:cs typeface="+mn-cs"/>
              </a:rPr>
              <a:t>Note - Microsoft Word:</a:t>
            </a:r>
            <a:r>
              <a:rPr lang="en-US" sz="1200" kern="1200" dirty="0">
                <a:solidFill>
                  <a:schemeClr val="tx1"/>
                </a:solidFill>
                <a:effectLst/>
                <a:latin typeface="+mn-lt"/>
                <a:ea typeface="+mn-ea"/>
                <a:cs typeface="+mn-cs"/>
              </a:rPr>
              <a:t> We do not accept Microsoft Word 2007 macros-enabled (.</a:t>
            </a:r>
            <a:r>
              <a:rPr lang="en-US" sz="1200" kern="1200" dirty="0" err="1">
                <a:solidFill>
                  <a:schemeClr val="tx1"/>
                </a:solidFill>
                <a:effectLst/>
                <a:latin typeface="+mn-lt"/>
                <a:ea typeface="+mn-ea"/>
                <a:cs typeface="+mn-cs"/>
              </a:rPr>
              <a:t>docm</a:t>
            </a:r>
            <a:r>
              <a:rPr lang="en-US" sz="1200" kern="1200" dirty="0">
                <a:solidFill>
                  <a:schemeClr val="tx1"/>
                </a:solidFill>
                <a:effectLst/>
                <a:latin typeface="+mn-lt"/>
                <a:ea typeface="+mn-ea"/>
                <a:cs typeface="+mn-cs"/>
              </a:rPr>
              <a:t>) files (we do accept the standard .</a:t>
            </a:r>
            <a:r>
              <a:rPr lang="en-US" sz="1200" kern="1200" dirty="0" err="1">
                <a:solidFill>
                  <a:schemeClr val="tx1"/>
                </a:solidFill>
                <a:effectLst/>
                <a:latin typeface="+mn-lt"/>
                <a:ea typeface="+mn-ea"/>
                <a:cs typeface="+mn-cs"/>
              </a:rPr>
              <a:t>docx</a:t>
            </a:r>
            <a:r>
              <a:rPr lang="en-US" sz="1200" kern="1200" dirty="0">
                <a:solidFill>
                  <a:schemeClr val="tx1"/>
                </a:solidFill>
                <a:effectLst/>
                <a:latin typeface="+mn-lt"/>
                <a:ea typeface="+mn-ea"/>
                <a:cs typeface="+mn-cs"/>
              </a:rPr>
              <a:t> files). Whatever macro is encoded in the file is stripped away when submitted to Turnitin. For example, when using a "letter replacement macro," we strip the macro from the </a:t>
            </a:r>
            <a:r>
              <a:rPr lang="en-US" sz="1200" kern="1200" dirty="0" err="1">
                <a:solidFill>
                  <a:schemeClr val="tx1"/>
                </a:solidFill>
                <a:effectLst/>
                <a:latin typeface="+mn-lt"/>
                <a:ea typeface="+mn-ea"/>
                <a:cs typeface="+mn-cs"/>
              </a:rPr>
              <a:t>Wordfile</a:t>
            </a:r>
            <a:r>
              <a:rPr lang="en-US" sz="1200" kern="1200" dirty="0">
                <a:solidFill>
                  <a:schemeClr val="tx1"/>
                </a:solidFill>
                <a:effectLst/>
                <a:latin typeface="+mn-lt"/>
                <a:ea typeface="+mn-ea"/>
                <a:cs typeface="+mn-cs"/>
              </a:rPr>
              <a:t>, and whatever characters the student originally had in the file will appear (i.e. "a~"). Also, we do NOT accept password protected files.</a:t>
            </a:r>
          </a:p>
          <a:p>
            <a:r>
              <a:rPr lang="en-US" sz="1200" b="1" kern="1200" baseline="30000" dirty="0">
                <a:solidFill>
                  <a:schemeClr val="tx1"/>
                </a:solidFill>
                <a:effectLst/>
                <a:latin typeface="+mn-lt"/>
                <a:ea typeface="+mn-ea"/>
                <a:cs typeface="+mn-cs"/>
              </a:rPr>
              <a:t>2</a:t>
            </a:r>
            <a:r>
              <a:rPr lang="en-US" sz="1200" b="1" kern="1200" dirty="0">
                <a:solidFill>
                  <a:schemeClr val="tx1"/>
                </a:solidFill>
                <a:effectLst/>
                <a:latin typeface="+mn-lt"/>
                <a:ea typeface="+mn-ea"/>
                <a:cs typeface="+mn-cs"/>
              </a:rPr>
              <a:t>Note - Open Office Text:</a:t>
            </a:r>
            <a:r>
              <a:rPr lang="en-US" sz="1200" kern="1200" dirty="0">
                <a:solidFill>
                  <a:schemeClr val="tx1"/>
                </a:solidFill>
                <a:effectLst/>
                <a:latin typeface="+mn-lt"/>
                <a:ea typeface="+mn-ea"/>
                <a:cs typeface="+mn-cs"/>
              </a:rPr>
              <a:t> Turnitin will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accept .</a:t>
            </a:r>
            <a:r>
              <a:rPr lang="en-US" sz="1200" kern="1200" dirty="0" err="1">
                <a:solidFill>
                  <a:schemeClr val="tx1"/>
                </a:solidFill>
                <a:effectLst/>
                <a:latin typeface="+mn-lt"/>
                <a:ea typeface="+mn-ea"/>
                <a:cs typeface="+mn-cs"/>
              </a:rPr>
              <a:t>odt</a:t>
            </a:r>
            <a:r>
              <a:rPr lang="en-US" sz="1200" kern="1200" dirty="0">
                <a:solidFill>
                  <a:schemeClr val="tx1"/>
                </a:solidFill>
                <a:effectLst/>
                <a:latin typeface="+mn-lt"/>
                <a:ea typeface="+mn-ea"/>
                <a:cs typeface="+mn-cs"/>
              </a:rPr>
              <a:t> files created and downloaded from Google Docs online. Turnitin will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accept ".doc" files created using OpenOffice since OpenOffice ".doc" files are not 100% Microsoft Word equivalent.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3Note - Google Docs: GDOC files (*.</a:t>
            </a:r>
            <a:r>
              <a:rPr lang="en-US" sz="1200" b="1" kern="1200" baseline="30000" dirty="0" err="1">
                <a:solidFill>
                  <a:schemeClr val="tx1"/>
                </a:solidFill>
                <a:effectLst/>
                <a:latin typeface="+mn-lt"/>
                <a:ea typeface="+mn-ea"/>
                <a:cs typeface="+mn-cs"/>
              </a:rPr>
              <a:t>gdoc</a:t>
            </a:r>
            <a:r>
              <a:rPr lang="en-US" sz="1200" b="1" kern="1200" baseline="30000" dirty="0">
                <a:solidFill>
                  <a:schemeClr val="tx1"/>
                </a:solidFill>
                <a:effectLst/>
                <a:latin typeface="+mn-lt"/>
                <a:ea typeface="+mn-ea"/>
                <a:cs typeface="+mn-cs"/>
              </a:rPr>
              <a:t>) which are just links to online Google Document files, but don't actually contain text or the document's content are not supported. Google Drive must be used to upload Google Docs.</a:t>
            </a:r>
            <a:br>
              <a:rPr lang="en-US" sz="1200" b="1" kern="1200" baseline="30000" dirty="0">
                <a:solidFill>
                  <a:schemeClr val="tx1"/>
                </a:solidFill>
                <a:effectLst/>
                <a:latin typeface="+mn-lt"/>
                <a:ea typeface="+mn-ea"/>
                <a:cs typeface="+mn-cs"/>
              </a:rPr>
            </a:b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4Note - Adobe® PDF: Turnitin will not accept PDF image files, forms, or portfolios. PDF files which do not contain highlightable text (e.g., a "scanned" file, which is often simply a </a:t>
            </a:r>
            <a:r>
              <a:rPr lang="en-US" sz="1200" b="1" i="1" kern="1200" baseline="30000" dirty="0">
                <a:solidFill>
                  <a:schemeClr val="tx1"/>
                </a:solidFill>
                <a:effectLst/>
                <a:latin typeface="+mn-lt"/>
                <a:ea typeface="+mn-ea"/>
                <a:cs typeface="+mn-cs"/>
              </a:rPr>
              <a:t>picture </a:t>
            </a:r>
            <a:r>
              <a:rPr lang="en-US" sz="1200" b="1" kern="1200" baseline="30000" dirty="0">
                <a:solidFill>
                  <a:schemeClr val="tx1"/>
                </a:solidFill>
                <a:effectLst/>
                <a:latin typeface="+mn-lt"/>
                <a:ea typeface="+mn-ea"/>
                <a:cs typeface="+mn-cs"/>
              </a:rPr>
              <a:t>of text) are unacceptable. PDF portfolio documents containing multiple files are not supported. </a:t>
            </a:r>
            <a:br>
              <a:rPr lang="en-US" sz="1200" b="1" kern="1200" baseline="30000" dirty="0">
                <a:solidFill>
                  <a:schemeClr val="tx1"/>
                </a:solidFill>
                <a:effectLst/>
                <a:latin typeface="+mn-lt"/>
                <a:ea typeface="+mn-ea"/>
                <a:cs typeface="+mn-cs"/>
              </a:rPr>
            </a:b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5Note - Microsoft PowerPoint: It is possible to submit PowerPoint files through Turnitin.com, Turnitinuk.com, Turnitin Basic integrations, newer versions of the Turnitin Direct integrations, and LTI compliant integrations only. It not possible to submit PowerPoint files using other non-LTI compliant integrations. Turnitin converts the PowerPoint slide deck into a static PDF, leaving all text and images in their original format but leaving out features such as presenter notes, embedded video, and animations. Text with visual effects is not supported, and it is recommended that any visual effects such as shadows and 3-D be removed prior to submitting to Turnitin. </a:t>
            </a:r>
            <a:br>
              <a:rPr lang="en-US" sz="1200" b="1" kern="1200" baseline="30000" dirty="0">
                <a:solidFill>
                  <a:schemeClr val="tx1"/>
                </a:solidFill>
                <a:effectLst/>
                <a:latin typeface="+mn-lt"/>
                <a:ea typeface="+mn-ea"/>
                <a:cs typeface="+mn-cs"/>
              </a:rPr>
            </a:b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6Note - Microsoft Excel: The version of the file that can be viewed in the Document Viewer will look the same as it would if the Excel file had been saved as a PDF and submitted to Turnitin. We highly recommend that users pay attention to the image preview provided in the single file submission to verify that the file is presented in an acceptable manner.  Users can adjust the way the file looks by editing the page setup and print area settings for the file prior to saving it and submitting it to Turnitin.  </a:t>
            </a:r>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20</a:t>
            </a:fld>
            <a:endParaRPr lang="en-US"/>
          </a:p>
        </p:txBody>
      </p:sp>
    </p:spTree>
    <p:extLst>
      <p:ext uri="{BB962C8B-B14F-4D97-AF65-F5344CB8AC3E}">
        <p14:creationId xmlns:p14="http://schemas.microsoft.com/office/powerpoint/2010/main" val="311179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2801816"/>
            <a:ext cx="12195668" cy="2563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8589" y="2567902"/>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C94116-5DC9-43CB-9661-0FA4D6BCB1B0}" type="datetimeFigureOut">
              <a:rPr lang="en-US" smtClean="0"/>
              <a:t>3/2/19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235741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94116-5DC9-43CB-9661-0FA4D6BCB1B0}" type="datetimeFigureOut">
              <a:rPr lang="en-US" smtClean="0"/>
              <a:t>3/2/19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228790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3C94116-5DC9-43CB-9661-0FA4D6BCB1B0}" type="datetimeFigureOut">
              <a:rPr lang="en-US" smtClean="0"/>
              <a:t>3/2/19</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19370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94116-5DC9-43CB-9661-0FA4D6BCB1B0}" type="datetimeFigureOut">
              <a:rPr lang="en-US" smtClean="0"/>
              <a:t>3/2/19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81676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088107"/>
            <a:ext cx="12195668" cy="2443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3C94116-5DC9-43CB-9661-0FA4D6BCB1B0}" type="datetimeFigureOut">
              <a:rPr lang="en-US" smtClean="0"/>
              <a:t>3/2/19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E8552FC-C235-4FF1-9BA6-E743F7EC395D}" type="slidenum">
              <a:rPr lang="en-US" smtClean="0"/>
              <a:t>‹#›</a:t>
            </a:fld>
            <a:endParaRPr lang="en-US"/>
          </a:p>
        </p:txBody>
      </p:sp>
    </p:spTree>
    <p:extLst>
      <p:ext uri="{BB962C8B-B14F-4D97-AF65-F5344CB8AC3E}">
        <p14:creationId xmlns:p14="http://schemas.microsoft.com/office/powerpoint/2010/main" val="44451842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C94116-5DC9-43CB-9661-0FA4D6BCB1B0}" type="datetimeFigureOut">
              <a:rPr lang="en-US" smtClean="0"/>
              <a:t>3/2/19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302453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C94116-5DC9-43CB-9661-0FA4D6BCB1B0}" type="datetimeFigureOut">
              <a:rPr lang="en-US" smtClean="0"/>
              <a:t>3/2/19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371700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C94116-5DC9-43CB-9661-0FA4D6BCB1B0}" type="datetimeFigureOut">
              <a:rPr lang="en-US" smtClean="0"/>
              <a:t>3/2/19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96649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94116-5DC9-43CB-9661-0FA4D6BCB1B0}" type="datetimeFigureOut">
              <a:rPr lang="en-US" smtClean="0"/>
              <a:t>3/2/19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78404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C94116-5DC9-43CB-9661-0FA4D6BCB1B0}" type="datetimeFigureOut">
              <a:rPr lang="en-US" smtClean="0"/>
              <a:t>3/2/19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16198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C94116-5DC9-43CB-9661-0FA4D6BCB1B0}" type="datetimeFigureOut">
              <a:rPr lang="en-US" smtClean="0"/>
              <a:t>3/2/19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398276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483" y="176110"/>
            <a:ext cx="12188952" cy="10112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3C94116-5DC9-43CB-9661-0FA4D6BCB1B0}" type="datetimeFigureOut">
              <a:rPr lang="en-US" smtClean="0"/>
              <a:t>3/2/19</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E8552FC-C235-4FF1-9BA6-E743F7EC395D}" type="slidenum">
              <a:rPr lang="en-US" smtClean="0"/>
              <a:t>‹#›</a:t>
            </a:fld>
            <a:endParaRPr lang="en-US"/>
          </a:p>
        </p:txBody>
      </p:sp>
    </p:spTree>
    <p:extLst>
      <p:ext uri="{BB962C8B-B14F-4D97-AF65-F5344CB8AC3E}">
        <p14:creationId xmlns:p14="http://schemas.microsoft.com/office/powerpoint/2010/main" val="71020108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91">
            <a:extLst>
              <a:ext uri="{FF2B5EF4-FFF2-40B4-BE49-F238E27FC236}">
                <a16:creationId xmlns:a16="http://schemas.microsoft.com/office/drawing/2014/main" id="{B9324B23-9B8D-41A1-9931-7140101233C8}"/>
              </a:ext>
            </a:extLst>
          </p:cNvPr>
          <p:cNvPicPr preferRelativeResize="0"/>
          <p:nvPr/>
        </p:nvPicPr>
        <p:blipFill rotWithShape="1">
          <a:blip r:embed="rId2">
            <a:alphaModFix/>
            <a:lum bright="70000" contrast="-70000"/>
            <a:extLst>
              <a:ext uri="{BEBA8EAE-BF5A-486C-A8C5-ECC9F3942E4B}">
                <a14:imgProps xmlns:a14="http://schemas.microsoft.com/office/drawing/2010/main">
                  <a14:imgLayer r:embed="rId3">
                    <a14:imgEffect>
                      <a14:saturation sat="400000"/>
                    </a14:imgEffect>
                  </a14:imgLayer>
                </a14:imgProps>
              </a:ext>
            </a:extLst>
          </a:blip>
          <a:srcRect/>
          <a:stretch/>
        </p:blipFill>
        <p:spPr>
          <a:xfrm>
            <a:off x="3153936" y="377719"/>
            <a:ext cx="5773290" cy="2397098"/>
          </a:xfrm>
          <a:prstGeom prst="rect">
            <a:avLst/>
          </a:prstGeom>
          <a:noFill/>
          <a:ln>
            <a:noFill/>
          </a:ln>
        </p:spPr>
      </p:pic>
      <p:sp>
        <p:nvSpPr>
          <p:cNvPr id="6" name="Rectangle 5">
            <a:extLst>
              <a:ext uri="{FF2B5EF4-FFF2-40B4-BE49-F238E27FC236}">
                <a16:creationId xmlns:a16="http://schemas.microsoft.com/office/drawing/2014/main" id="{6201669F-F31F-4966-A078-D3154F97298B}"/>
              </a:ext>
            </a:extLst>
          </p:cNvPr>
          <p:cNvSpPr/>
          <p:nvPr/>
        </p:nvSpPr>
        <p:spPr>
          <a:xfrm>
            <a:off x="1943837" y="3113688"/>
            <a:ext cx="8304326" cy="1938992"/>
          </a:xfrm>
          <a:prstGeom prst="rect">
            <a:avLst/>
          </a:prstGeom>
        </p:spPr>
        <p:txBody>
          <a:bodyPr wrap="none">
            <a:spAutoFit/>
          </a:bodyPr>
          <a:lstStyle/>
          <a:p>
            <a:pPr algn="ctr">
              <a:tabLst>
                <a:tab pos="2971800" algn="ctr"/>
                <a:tab pos="5943600" algn="r"/>
              </a:tabLst>
            </a:pPr>
            <a:r>
              <a:rPr lang="en-US" sz="6000" b="1" dirty="0">
                <a:solidFill>
                  <a:schemeClr val="bg2"/>
                </a:solidFill>
                <a:ea typeface="Calibri" panose="020F0502020204030204" pitchFamily="34" charset="0"/>
              </a:rPr>
              <a:t>HƯỚNG DẪN SỬ DỤNG</a:t>
            </a:r>
          </a:p>
          <a:p>
            <a:pPr algn="ctr">
              <a:tabLst>
                <a:tab pos="2971800" algn="ctr"/>
                <a:tab pos="5943600" algn="r"/>
              </a:tabLst>
            </a:pPr>
            <a:r>
              <a:rPr lang="en-US" sz="6000" b="1" dirty="0">
                <a:solidFill>
                  <a:schemeClr val="bg2"/>
                </a:solidFill>
                <a:ea typeface="Calibri" panose="020F0502020204030204" pitchFamily="34" charset="0"/>
                <a:cs typeface="Arial" panose="020B0604020202020204" pitchFamily="34" charset="0"/>
              </a:rPr>
              <a:t>CHO HỌC VIÊN</a:t>
            </a:r>
            <a:endParaRPr lang="en-US" sz="6000" b="1" dirty="0">
              <a:solidFill>
                <a:schemeClr val="bg2"/>
              </a:solidFill>
              <a:cs typeface="Arial" panose="020B0604020202020204" pitchFamily="34" charset="0"/>
            </a:endParaRPr>
          </a:p>
        </p:txBody>
      </p:sp>
    </p:spTree>
    <p:extLst>
      <p:ext uri="{BB962C8B-B14F-4D97-AF65-F5344CB8AC3E}">
        <p14:creationId xmlns:p14="http://schemas.microsoft.com/office/powerpoint/2010/main" val="412773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pic>
        <p:nvPicPr>
          <p:cNvPr id="2" name="Picture 1">
            <a:extLst>
              <a:ext uri="{FF2B5EF4-FFF2-40B4-BE49-F238E27FC236}">
                <a16:creationId xmlns:a16="http://schemas.microsoft.com/office/drawing/2014/main" id="{5C946128-99CF-4269-94FB-2CECFF450768}"/>
              </a:ext>
            </a:extLst>
          </p:cNvPr>
          <p:cNvPicPr>
            <a:picLocks noChangeAspect="1"/>
          </p:cNvPicPr>
          <p:nvPr/>
        </p:nvPicPr>
        <p:blipFill rotWithShape="1">
          <a:blip r:embed="rId3"/>
          <a:srcRect l="2794"/>
          <a:stretch/>
        </p:blipFill>
        <p:spPr>
          <a:xfrm>
            <a:off x="7426684" y="474009"/>
            <a:ext cx="4566834" cy="6013556"/>
          </a:xfrm>
          <a:prstGeom prst="rect">
            <a:avLst/>
          </a:prstGeom>
        </p:spPr>
      </p:pic>
      <p:sp>
        <p:nvSpPr>
          <p:cNvPr id="10" name="TextBox 9">
            <a:extLst>
              <a:ext uri="{FF2B5EF4-FFF2-40B4-BE49-F238E27FC236}">
                <a16:creationId xmlns:a16="http://schemas.microsoft.com/office/drawing/2014/main" id="{F3D6A476-9744-4302-921A-C62D01C12EDD}"/>
              </a:ext>
            </a:extLst>
          </p:cNvPr>
          <p:cNvSpPr txBox="1"/>
          <p:nvPr/>
        </p:nvSpPr>
        <p:spPr>
          <a:xfrm>
            <a:off x="508597" y="505133"/>
            <a:ext cx="5493042" cy="461665"/>
          </a:xfrm>
          <a:prstGeom prst="rect">
            <a:avLst/>
          </a:prstGeom>
          <a:noFill/>
        </p:spPr>
        <p:txBody>
          <a:bodyPr wrap="none" rtlCol="0">
            <a:spAutoFit/>
          </a:bodyPr>
          <a:lstStyle/>
          <a:p>
            <a:r>
              <a:rPr lang="en-GB" sz="2400" b="1">
                <a:solidFill>
                  <a:srgbClr val="8F8F8F"/>
                </a:solidFill>
                <a:latin typeface="Arial" panose="020B0604020202020204" pitchFamily="34" charset="0"/>
                <a:cs typeface="Arial" panose="020B0604020202020204" pitchFamily="34" charset="0"/>
              </a:rPr>
              <a:t>*** TRƯỜNG HỢP QUÊN MẬT KHẨU</a:t>
            </a:r>
            <a:endParaRPr lang="en-US" sz="2400" b="1" dirty="0">
              <a:solidFill>
                <a:srgbClr val="8F8F8F"/>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B42C970-0784-48EA-A852-4D0984B360B4}"/>
              </a:ext>
            </a:extLst>
          </p:cNvPr>
          <p:cNvSpPr/>
          <p:nvPr/>
        </p:nvSpPr>
        <p:spPr>
          <a:xfrm>
            <a:off x="618162" y="1751526"/>
            <a:ext cx="6096000" cy="4487062"/>
          </a:xfrm>
          <a:prstGeom prst="rect">
            <a:avLst/>
          </a:prstGeom>
        </p:spPr>
        <p:txBody>
          <a:bodyPr>
            <a:spAutoFit/>
          </a:bodyPr>
          <a:lstStyle/>
          <a:p>
            <a:pPr marR="5715" lvl="0" algn="just">
              <a:lnSpc>
                <a:spcPct val="114000"/>
              </a:lnSpc>
              <a:spcBef>
                <a:spcPts val="0"/>
              </a:spcBef>
              <a:spcAft>
                <a:spcPts val="0"/>
              </a:spcAft>
            </a:pPr>
            <a:r>
              <a:rPr lang="en-GB" i="1" dirty="0">
                <a:latin typeface="Arial" panose="020B0604020202020204" pitchFamily="34" charset="0"/>
                <a:ea typeface="Times New Roman" panose="02020603050405020304" pitchFamily="18" charset="0"/>
                <a:cs typeface="Arial" panose="020B0604020202020204" pitchFamily="34" charset="0"/>
              </a:rPr>
              <a:t>L</a:t>
            </a:r>
            <a:r>
              <a:rPr lang="vi-VN" i="1" dirty="0">
                <a:latin typeface="Arial" panose="020B0604020202020204" pitchFamily="34" charset="0"/>
                <a:ea typeface="Times New Roman" panose="02020603050405020304" pitchFamily="18" charset="0"/>
                <a:cs typeface="Arial" panose="020B0604020202020204" pitchFamily="34" charset="0"/>
              </a:rPr>
              <a:t>Ư</a:t>
            </a:r>
            <a:r>
              <a:rPr lang="en-US" i="1" dirty="0">
                <a:latin typeface="Arial" panose="020B0604020202020204" pitchFamily="34" charset="0"/>
                <a:ea typeface="Times New Roman" panose="02020603050405020304" pitchFamily="18" charset="0"/>
                <a:cs typeface="Arial" panose="020B0604020202020204" pitchFamily="34" charset="0"/>
              </a:rPr>
              <a:t>U Ý:</a:t>
            </a:r>
            <a:r>
              <a:rPr lang="en-US" dirty="0">
                <a:latin typeface="Arial" panose="020B0604020202020204" pitchFamily="34" charset="0"/>
                <a:ea typeface="Times New Roman" panose="02020603050405020304" pitchFamily="18" charset="0"/>
                <a:cs typeface="Arial" panose="020B0604020202020204" pitchFamily="34" charset="0"/>
              </a:rPr>
              <a:t> </a:t>
            </a:r>
          </a:p>
          <a:p>
            <a:pPr marL="342900" marR="5715" lvl="0" indent="-342900" algn="just">
              <a:lnSpc>
                <a:spcPct val="114000"/>
              </a:lnSpc>
              <a:spcBef>
                <a:spcPts val="0"/>
              </a:spcBef>
              <a:spcAft>
                <a:spcPts val="0"/>
              </a:spcAft>
              <a:buAutoNum type="arabicPeriod"/>
            </a:pPr>
            <a:r>
              <a:rPr lang="en-US" dirty="0" err="1">
                <a:latin typeface="Arial" panose="020B0604020202020204" pitchFamily="34" charset="0"/>
                <a:ea typeface="Times New Roman" panose="02020603050405020304" pitchFamily="18" charset="0"/>
                <a:cs typeface="Arial" panose="020B0604020202020204" pitchFamily="34" charset="0"/>
              </a:rPr>
              <a:t>Nếu</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thông</a:t>
            </a:r>
            <a:r>
              <a:rPr lang="en-US" dirty="0">
                <a:latin typeface="Arial" panose="020B0604020202020204" pitchFamily="34" charset="0"/>
                <a:ea typeface="Times New Roman" panose="02020603050405020304" pitchFamily="18" charset="0"/>
                <a:cs typeface="Arial" panose="020B0604020202020204" pitchFamily="34" charset="0"/>
              </a:rPr>
              <a:t> tin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báo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lỗi</a:t>
            </a:r>
            <a:r>
              <a:rPr lang="en-US"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a:t>
            </a:r>
            <a:r>
              <a:rPr lang="en-US" i="1" dirty="0" err="1">
                <a:latin typeface="Arial" panose="020B0604020202020204" pitchFamily="34" charset="0"/>
                <a:ea typeface="Times New Roman" panose="02020603050405020304" pitchFamily="18" charset="0"/>
                <a:cs typeface="Arial" panose="020B0604020202020204" pitchFamily="34" charset="0"/>
              </a:rPr>
              <a:t>Không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có</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sự</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kết</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hợp</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giữa</a:t>
            </a:r>
            <a:r>
              <a:rPr lang="en-US" i="1" dirty="0">
                <a:latin typeface="Arial" panose="020B0604020202020204" pitchFamily="34" charset="0"/>
                <a:ea typeface="Times New Roman" panose="02020603050405020304" pitchFamily="18" charset="0"/>
                <a:cs typeface="Arial" panose="020B0604020202020204" pitchFamily="34" charset="0"/>
              </a:rPr>
              <a:t> email </a:t>
            </a:r>
            <a:r>
              <a:rPr lang="en-US" i="1" dirty="0" err="1">
                <a:latin typeface="Arial" panose="020B0604020202020204" pitchFamily="34" charset="0"/>
                <a:ea typeface="Times New Roman" panose="02020603050405020304" pitchFamily="18" charset="0"/>
                <a:cs typeface="Arial" panose="020B0604020202020204" pitchFamily="34" charset="0"/>
              </a:rPr>
              <a:t>và</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Họ</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này</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trong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hệ</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thống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của</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chúng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tôi</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HV </a:t>
            </a:r>
            <a:r>
              <a:rPr lang="en-US" dirty="0" err="1">
                <a:latin typeface="Arial" panose="020B0604020202020204" pitchFamily="34" charset="0"/>
                <a:ea typeface="Times New Roman" panose="02020603050405020304" pitchFamily="18" charset="0"/>
                <a:cs typeface="Arial" panose="020B0604020202020204" pitchFamily="34" charset="0"/>
              </a:rPr>
              <a:t>cần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liên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với</a:t>
            </a:r>
            <a:r>
              <a:rPr lang="en-US" dirty="0">
                <a:latin typeface="Arial" panose="020B0604020202020204" pitchFamily="34" charset="0"/>
                <a:ea typeface="Times New Roman" panose="02020603050405020304" pitchFamily="18" charset="0"/>
                <a:cs typeface="Arial" panose="020B0604020202020204" pitchFamily="34" charset="0"/>
              </a:rPr>
              <a:t> CV </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add </a:t>
            </a:r>
            <a:r>
              <a:rPr lang="en-US" dirty="0" err="1">
                <a:latin typeface="Arial" panose="020B0604020202020204" pitchFamily="34" charset="0"/>
                <a:ea typeface="Times New Roman" panose="02020603050405020304" pitchFamily="18" charset="0"/>
                <a:cs typeface="Arial" panose="020B0604020202020204" pitchFamily="34" charset="0"/>
              </a:rPr>
              <a:t>tài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khoản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của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mình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lấy</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dữ</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liệu</a:t>
            </a:r>
            <a:r>
              <a:rPr lang="en-US" b="1" dirty="0">
                <a:latin typeface="Arial" panose="020B0604020202020204" pitchFamily="34" charset="0"/>
                <a:ea typeface="Times New Roman" panose="02020603050405020304" pitchFamily="18" charset="0"/>
                <a:cs typeface="Arial" panose="020B0604020202020204" pitchFamily="34" charset="0"/>
              </a:rPr>
              <a:t> chính </a:t>
            </a:r>
            <a:r>
              <a:rPr lang="en-US" b="1" dirty="0" err="1">
                <a:latin typeface="Arial" panose="020B0604020202020204" pitchFamily="34" charset="0"/>
                <a:ea typeface="Times New Roman" panose="02020603050405020304" pitchFamily="18" charset="0"/>
                <a:cs typeface="Arial" panose="020B0604020202020204" pitchFamily="34" charset="0"/>
              </a:rPr>
              <a:t>xác</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về</a:t>
            </a:r>
            <a:r>
              <a:rPr lang="en-US" b="1" dirty="0">
                <a:latin typeface="Arial" panose="020B0604020202020204" pitchFamily="34" charset="0"/>
                <a:ea typeface="Times New Roman" panose="02020603050405020304" pitchFamily="18" charset="0"/>
                <a:cs typeface="Arial" panose="020B0604020202020204" pitchFamily="34" charset="0"/>
              </a:rPr>
              <a:t> email </a:t>
            </a:r>
            <a:r>
              <a:rPr lang="en-US" b="1" dirty="0" err="1">
                <a:latin typeface="Arial" panose="020B0604020202020204" pitchFamily="34" charset="0"/>
                <a:ea typeface="Times New Roman" panose="02020603050405020304" pitchFamily="18" charset="0"/>
                <a:cs typeface="Arial" panose="020B0604020202020204" pitchFamily="34" charset="0"/>
              </a:rPr>
              <a:t>và</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Họ</a:t>
            </a:r>
            <a:r>
              <a:rPr lang="en-US" b="1" dirty="0">
                <a:latin typeface="Arial" panose="020B0604020202020204" pitchFamily="34" charset="0"/>
                <a:ea typeface="Times New Roman" panose="02020603050405020304" pitchFamily="18" charset="0"/>
                <a:cs typeface="Arial" panose="020B0604020202020204" pitchFamily="34" charset="0"/>
              </a:rPr>
              <a:t> ;</a:t>
            </a:r>
          </a:p>
          <a:p>
            <a:pPr marR="5715" lvl="0" algn="just">
              <a:lnSpc>
                <a:spcPct val="114000"/>
              </a:lnSpc>
              <a:spcBef>
                <a:spcPts val="0"/>
              </a:spcBef>
              <a:spcAft>
                <a:spcPts val="0"/>
              </a:spcAft>
            </a:pPr>
            <a:r>
              <a:rPr lang="en-US" b="1" i="1" dirty="0" err="1">
                <a:latin typeface="Arial" panose="020B0604020202020204" pitchFamily="34" charset="0"/>
                <a:ea typeface="Times New Roman" panose="02020603050405020304" pitchFamily="18" charset="0"/>
                <a:cs typeface="Arial" panose="020B0604020202020204" pitchFamily="34" charset="0"/>
              </a:rPr>
              <a:t>Hoặc</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lấy</a:t>
            </a:r>
            <a:r>
              <a:rPr lang="en-US" dirty="0">
                <a:latin typeface="Arial" panose="020B0604020202020204" pitchFamily="34" charset="0"/>
                <a:ea typeface="Times New Roman" panose="02020603050405020304" pitchFamily="18" charset="0"/>
                <a:cs typeface="Arial" panose="020B0604020202020204" pitchFamily="34" charset="0"/>
              </a:rPr>
              <a:t> 2 </a:t>
            </a:r>
            <a:r>
              <a:rPr lang="en-US" dirty="0" err="1">
                <a:latin typeface="Arial" panose="020B0604020202020204" pitchFamily="34" charset="0"/>
                <a:ea typeface="Times New Roman" panose="02020603050405020304" pitchFamily="18" charset="0"/>
                <a:cs typeface="Arial" panose="020B0604020202020204" pitchFamily="34" charset="0"/>
              </a:rPr>
              <a:t>thông</a:t>
            </a:r>
            <a:r>
              <a:rPr lang="en-US" dirty="0">
                <a:latin typeface="Arial" panose="020B0604020202020204" pitchFamily="34" charset="0"/>
                <a:ea typeface="Times New Roman" panose="02020603050405020304" pitchFamily="18" charset="0"/>
                <a:cs typeface="Arial" panose="020B0604020202020204" pitchFamily="34" charset="0"/>
              </a:rPr>
              <a:t> tin </a:t>
            </a:r>
            <a:r>
              <a:rPr lang="en-US" dirty="0" err="1">
                <a:latin typeface="Arial" panose="020B0604020202020204" pitchFamily="34" charset="0"/>
                <a:ea typeface="Times New Roman" panose="02020603050405020304" pitchFamily="18" charset="0"/>
                <a:cs typeface="Arial" panose="020B0604020202020204" pitchFamily="34" charset="0"/>
              </a:rPr>
              <a:t>này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bằng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cách</a:t>
            </a:r>
            <a:r>
              <a:rPr lang="en-US" dirty="0">
                <a:latin typeface="Arial" panose="020B0604020202020204" pitchFamily="34" charset="0"/>
                <a:ea typeface="Times New Roman" panose="02020603050405020304" pitchFamily="18" charset="0"/>
                <a:cs typeface="Arial" panose="020B0604020202020204" pitchFamily="34" charset="0"/>
              </a:rPr>
              <a:t> copy &amp; paste Email, </a:t>
            </a:r>
            <a:r>
              <a:rPr lang="en-US" dirty="0" err="1">
                <a:latin typeface="Arial" panose="020B0604020202020204" pitchFamily="34" charset="0"/>
                <a:ea typeface="Times New Roman" panose="02020603050405020304" pitchFamily="18" charset="0"/>
                <a:cs typeface="Arial" panose="020B0604020202020204" pitchFamily="34" charset="0"/>
              </a:rPr>
              <a:t>Họ</a:t>
            </a:r>
            <a:r>
              <a:rPr lang="en-US" dirty="0">
                <a:latin typeface="Arial" panose="020B0604020202020204" pitchFamily="34" charset="0"/>
                <a:ea typeface="Times New Roman" panose="02020603050405020304" pitchFamily="18" charset="0"/>
                <a:cs typeface="Arial" panose="020B0604020202020204" pitchFamily="34" charset="0"/>
              </a:rPr>
              <a:t>  – </a:t>
            </a:r>
            <a:r>
              <a:rPr lang="en-US" dirty="0" err="1">
                <a:latin typeface="Arial" panose="020B0604020202020204" pitchFamily="34" charset="0"/>
                <a:ea typeface="Times New Roman" panose="02020603050405020304" pitchFamily="18" charset="0"/>
                <a:cs typeface="Arial" panose="020B0604020202020204" pitchFamily="34" charset="0"/>
              </a:rPr>
              <a:t>luôn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trong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email Turnitin </a:t>
            </a:r>
            <a:r>
              <a:rPr lang="en-US" dirty="0" err="1">
                <a:latin typeface="Arial" panose="020B0604020202020204" pitchFamily="34" charset="0"/>
                <a:ea typeface="Times New Roman" panose="02020603050405020304" pitchFamily="18" charset="0"/>
                <a:cs typeface="Arial" panose="020B0604020202020204" pitchFamily="34" charset="0"/>
              </a:rPr>
              <a:t>gửi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tới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hòm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đăng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ký</a:t>
            </a:r>
            <a:endParaRPr lang="en-US" b="1" i="1" dirty="0">
              <a:latin typeface="Arial" panose="020B0604020202020204" pitchFamily="34" charset="0"/>
              <a:ea typeface="Times New Roman" panose="02020603050405020304" pitchFamily="18" charset="0"/>
              <a:cs typeface="Arial" panose="020B0604020202020204" pitchFamily="34" charset="0"/>
            </a:endParaRPr>
          </a:p>
          <a:p>
            <a:pPr marL="342900" marR="5715" lvl="0" indent="-342900" algn="just">
              <a:lnSpc>
                <a:spcPct val="114000"/>
              </a:lnSpc>
              <a:spcBef>
                <a:spcPts val="0"/>
              </a:spcBef>
              <a:spcAft>
                <a:spcPts val="0"/>
              </a:spcAft>
              <a:buAutoNum type="arabicPeriod"/>
            </a:pPr>
            <a:endParaRPr lang="en-US" dirty="0">
              <a:latin typeface="Arial" panose="020B0604020202020204" pitchFamily="34" charset="0"/>
              <a:ea typeface="Times New Roman" panose="02020603050405020304" pitchFamily="18" charset="0"/>
              <a:cs typeface="Arial" panose="020B0604020202020204" pitchFamily="34" charset="0"/>
            </a:endParaRPr>
          </a:p>
          <a:p>
            <a:pPr marR="5715" lvl="0" algn="just">
              <a:lnSpc>
                <a:spcPct val="114000"/>
              </a:lnSpc>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2.  Trong </a:t>
            </a:r>
            <a:r>
              <a:rPr lang="en-US" dirty="0" err="1">
                <a:latin typeface="Arial" panose="020B0604020202020204" pitchFamily="34" charset="0"/>
                <a:ea typeface="Times New Roman" panose="02020603050405020304" pitchFamily="18" charset="0"/>
                <a:cs typeface="Arial" panose="020B0604020202020204" pitchFamily="34" charset="0"/>
              </a:rPr>
              <a:t>tr</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hợp</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không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nhận</a:t>
            </a:r>
            <a:r>
              <a:rPr lang="en-US" dirty="0">
                <a:latin typeface="Arial" panose="020B0604020202020204" pitchFamily="34" charset="0"/>
                <a:ea typeface="Times New Roman" panose="02020603050405020304" pitchFamily="18" charset="0"/>
                <a:cs typeface="Arial" panose="020B0604020202020204" pitchFamily="34" charset="0"/>
              </a:rPr>
              <a:t>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xóa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email </a:t>
            </a:r>
            <a:r>
              <a:rPr lang="en-US" dirty="0" err="1">
                <a:latin typeface="Arial" panose="020B0604020202020204" pitchFamily="34" charset="0"/>
                <a:ea typeface="Times New Roman" panose="02020603050405020304" pitchFamily="18" charset="0"/>
                <a:cs typeface="Arial" panose="020B0604020202020204" pitchFamily="34" charset="0"/>
              </a:rPr>
              <a:t>kích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hoạt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từ</a:t>
            </a:r>
            <a:r>
              <a:rPr lang="en-US" dirty="0">
                <a:latin typeface="Arial" panose="020B0604020202020204" pitchFamily="34" charset="0"/>
                <a:ea typeface="Times New Roman" panose="02020603050405020304" pitchFamily="18" charset="0"/>
                <a:cs typeface="Arial" panose="020B0604020202020204" pitchFamily="34" charset="0"/>
              </a:rPr>
              <a:t> Turnitin, 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áp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dụng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tạo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mật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khẩu</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mới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đăng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bình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ờng</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i="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8382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75637"/>
            <a:ext cx="6341801"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2: THÔNG TIN BẢO MẬT</a:t>
            </a:r>
          </a:p>
        </p:txBody>
      </p:sp>
      <p:sp>
        <p:nvSpPr>
          <p:cNvPr id="10" name="Oval 9">
            <a:extLst>
              <a:ext uri="{FF2B5EF4-FFF2-40B4-BE49-F238E27FC236}">
                <a16:creationId xmlns:a16="http://schemas.microsoft.com/office/drawing/2014/main" id="{620A0481-990B-421F-B408-573565DFA0B1}"/>
              </a:ext>
            </a:extLst>
          </p:cNvPr>
          <p:cNvSpPr/>
          <p:nvPr/>
        </p:nvSpPr>
        <p:spPr>
          <a:xfrm>
            <a:off x="-3569276" y="4409126"/>
            <a:ext cx="1488402" cy="5717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Rectangle 1">
            <a:extLst>
              <a:ext uri="{FF2B5EF4-FFF2-40B4-BE49-F238E27FC236}">
                <a16:creationId xmlns:a16="http://schemas.microsoft.com/office/drawing/2014/main" id="{9B4DE4EC-9370-418B-8F06-9EB09B60EECE}"/>
              </a:ext>
            </a:extLst>
          </p:cNvPr>
          <p:cNvSpPr/>
          <p:nvPr/>
        </p:nvSpPr>
        <p:spPr>
          <a:xfrm>
            <a:off x="1052136" y="1428766"/>
            <a:ext cx="10378410" cy="1369093"/>
          </a:xfrm>
          <a:prstGeom prst="rect">
            <a:avLst/>
          </a:prstGeom>
        </p:spPr>
        <p:txBody>
          <a:bodyPr wrap="square">
            <a:spAutoFit/>
          </a:bodyPr>
          <a:lstStyle/>
          <a:p>
            <a:pPr marL="342900" indent="-342900" algn="just">
              <a:lnSpc>
                <a:spcPct val="114000"/>
              </a:lnSpc>
              <a:spcAft>
                <a:spcPts val="600"/>
              </a:spcAft>
              <a:buFont typeface="+mj-lt"/>
              <a:buAutoNum type="arabicPeriod"/>
            </a:pPr>
            <a:r>
              <a:rPr lang="en-US" sz="1600" dirty="0" err="1">
                <a:latin typeface="Arial" panose="020B0604020202020204" pitchFamily="34" charset="0"/>
                <a:ea typeface="Times New Roman" panose="02020603050405020304" pitchFamily="18" charset="0"/>
                <a:cs typeface="Arial" panose="020B0604020202020204" pitchFamily="34" charset="0"/>
              </a:rPr>
              <a:t>Điền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thông</a:t>
            </a:r>
            <a:r>
              <a:rPr lang="en-US" sz="1600" dirty="0">
                <a:latin typeface="Arial" panose="020B0604020202020204" pitchFamily="34" charset="0"/>
                <a:ea typeface="Times New Roman" panose="02020603050405020304" pitchFamily="18" charset="0"/>
                <a:cs typeface="Arial" panose="020B0604020202020204" pitchFamily="34" charset="0"/>
              </a:rPr>
              <a:t> tin </a:t>
            </a:r>
            <a:r>
              <a:rPr lang="en-US" sz="1600" dirty="0" err="1">
                <a:latin typeface="Arial" panose="020B0604020202020204" pitchFamily="34" charset="0"/>
                <a:ea typeface="Times New Roman" panose="02020603050405020304" pitchFamily="18" charset="0"/>
                <a:cs typeface="Arial" panose="020B0604020202020204" pitchFamily="34" charset="0"/>
              </a:rPr>
              <a:t>bảo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mật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được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yêu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cầu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nhấp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chuột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Next</a:t>
            </a:r>
            <a:r>
              <a:rPr lang="en-US" sz="1600" dirty="0">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14000"/>
              </a:lnSpc>
              <a:spcAft>
                <a:spcPts val="600"/>
              </a:spcAft>
              <a:buFont typeface="+mj-lt"/>
              <a:buAutoNum type="arabicPeriod"/>
            </a:pPr>
            <a:r>
              <a:rPr 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i="1" dirty="0">
                <a:latin typeface="Arial" panose="020B0604020202020204" pitchFamily="34" charset="0"/>
                <a:ea typeface="Times New Roman" panose="02020603050405020304" pitchFamily="18" charset="0"/>
                <a:cs typeface="Arial" panose="020B0604020202020204" pitchFamily="34" charset="0"/>
              </a:rPr>
              <a:t>“</a:t>
            </a:r>
            <a:r>
              <a:rPr lang="en-US" sz="1600" b="1" i="1" dirty="0">
                <a:latin typeface="Arial" panose="020B0604020202020204" pitchFamily="34" charset="0"/>
                <a:ea typeface="Times New Roman" panose="02020603050405020304" pitchFamily="18" charset="0"/>
                <a:cs typeface="Arial" panose="020B0604020202020204" pitchFamily="34" charset="0"/>
              </a:rPr>
              <a:t>I Agree – Continue”  </a:t>
            </a:r>
            <a:r>
              <a:rPr lang="en-US" sz="1600" b="1" i="1" dirty="0" err="1">
                <a:latin typeface="Arial" panose="020B0604020202020204" pitchFamily="34" charset="0"/>
                <a:ea typeface="Times New Roman" panose="02020603050405020304" pitchFamily="18" charset="0"/>
                <a:cs typeface="Arial" panose="020B0604020202020204" pitchFamily="34" charset="0"/>
              </a:rPr>
              <a:t>để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đồng</a:t>
            </a:r>
            <a:r>
              <a:rPr lang="en-US" sz="1600" dirty="0">
                <a:latin typeface="Arial" panose="020B0604020202020204" pitchFamily="34" charset="0"/>
                <a:ea typeface="Times New Roman" panose="02020603050405020304" pitchFamily="18" charset="0"/>
                <a:cs typeface="Arial" panose="020B0604020202020204" pitchFamily="34" charset="0"/>
              </a:rPr>
              <a:t> ý </a:t>
            </a:r>
            <a:r>
              <a:rPr 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điều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NXB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bắt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đầu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sử</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dụng</a:t>
            </a:r>
            <a:r>
              <a:rPr lang="en-US" sz="1600" dirty="0">
                <a:latin typeface="Arial" panose="020B0604020202020204" pitchFamily="34" charset="0"/>
                <a:ea typeface="Times New Roman" panose="02020603050405020304" pitchFamily="18" charset="0"/>
                <a:cs typeface="Arial" panose="020B0604020202020204" pitchFamily="34" charset="0"/>
              </a:rPr>
              <a:t> Turnitin</a:t>
            </a:r>
          </a:p>
          <a:p>
            <a:pPr marL="357188" algn="just">
              <a:lnSpc>
                <a:spcPct val="114000"/>
              </a:lnSpc>
              <a:spcAft>
                <a:spcPts val="600"/>
              </a:spcAft>
            </a:pP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Lưu</a:t>
            </a:r>
            <a:r>
              <a:rPr lang="en-US" altLang="en-US" sz="1600" i="1" dirty="0">
                <a:latin typeface="Arial" panose="020B0604020202020204" pitchFamily="34" charset="0"/>
                <a:cs typeface="Arial" panose="020B0604020202020204" pitchFamily="34" charset="0"/>
              </a:rPr>
              <a:t> ý: </a:t>
            </a:r>
            <a:r>
              <a:rPr lang="en-GB" altLang="en-US" sz="1600" i="1" dirty="0" err="1">
                <a:latin typeface="Arial" panose="020B0604020202020204" pitchFamily="34" charset="0"/>
                <a:cs typeface="Arial" panose="020B0604020202020204" pitchFamily="34" charset="0"/>
              </a:rPr>
              <a:t>Những</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thông</a:t>
            </a:r>
            <a:r>
              <a:rPr lang="en-GB" altLang="en-US" sz="1600" i="1" dirty="0">
                <a:latin typeface="Arial" panose="020B0604020202020204" pitchFamily="34" charset="0"/>
                <a:cs typeface="Arial" panose="020B0604020202020204" pitchFamily="34" charset="0"/>
              </a:rPr>
              <a:t> tin </a:t>
            </a:r>
            <a:r>
              <a:rPr lang="en-GB" altLang="en-US" sz="1600" i="1" dirty="0" err="1">
                <a:latin typeface="Arial" panose="020B0604020202020204" pitchFamily="34" charset="0"/>
                <a:cs typeface="Arial" panose="020B0604020202020204" pitchFamily="34" charset="0"/>
              </a:rPr>
              <a:t>đã</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khai</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báo</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địa</a:t>
            </a:r>
            <a:r>
              <a:rPr lang="en-GB" altLang="en-US" sz="1600" i="1" dirty="0">
                <a:latin typeface="Arial" panose="020B0604020202020204" pitchFamily="34" charset="0"/>
                <a:cs typeface="Arial" panose="020B0604020202020204" pitchFamily="34" charset="0"/>
              </a:rPr>
              <a:t> chỉ email, </a:t>
            </a:r>
            <a:r>
              <a:rPr lang="en-GB" altLang="en-US" sz="1600" i="1" dirty="0" err="1">
                <a:latin typeface="Arial" panose="020B0604020202020204" pitchFamily="34" charset="0"/>
                <a:cs typeface="Arial" panose="020B0604020202020204" pitchFamily="34" charset="0"/>
              </a:rPr>
              <a:t>mật</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khẩu</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có</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thể</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sửa</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đổi</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bất</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cứ</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lúc</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nào</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khi</a:t>
            </a:r>
            <a:r>
              <a:rPr lang="en-GB" altLang="en-US" sz="1600" i="1" dirty="0">
                <a:latin typeface="Arial" panose="020B0604020202020204" pitchFamily="34" charset="0"/>
                <a:cs typeface="Arial" panose="020B0604020202020204" pitchFamily="34" charset="0"/>
              </a:rPr>
              <a:t> </a:t>
            </a:r>
            <a:r>
              <a:rPr lang="en-US" altLang="en-US" sz="1600" i="1" dirty="0">
                <a:latin typeface="Arial" panose="020B0604020202020204" pitchFamily="34" charset="0"/>
                <a:cs typeface="Arial" panose="020B0604020202020204" pitchFamily="34" charset="0"/>
              </a:rPr>
              <a:t>HV </a:t>
            </a:r>
            <a:r>
              <a:rPr lang="vi-VN" altLang="en-US" sz="1600" i="1" dirty="0">
                <a:latin typeface="Arial" panose="020B0604020202020204" pitchFamily="34" charset="0"/>
                <a:cs typeface="Arial" panose="020B0604020202020204" pitchFamily="34" charset="0"/>
              </a:rPr>
              <a:t>đăng </a:t>
            </a:r>
            <a:r>
              <a:rPr lang="vi-VN" altLang="en-US" sz="1600" i="1" dirty="0" err="1">
                <a:latin typeface="Arial" panose="020B0604020202020204" pitchFamily="34" charset="0"/>
                <a:cs typeface="Arial" panose="020B0604020202020204" pitchFamily="34" charset="0"/>
              </a:rPr>
              <a:t>nhập</a:t>
            </a:r>
            <a:r>
              <a:rPr lang="vi-VN"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vào</a:t>
            </a:r>
            <a:r>
              <a:rPr lang="en-GB" altLang="en-US" sz="1600" i="1" dirty="0">
                <a:latin typeface="Arial" panose="020B0604020202020204" pitchFamily="34" charset="0"/>
                <a:cs typeface="Arial" panose="020B0604020202020204" pitchFamily="34" charset="0"/>
              </a:rPr>
              <a:t> Turnitin</a:t>
            </a:r>
            <a:r>
              <a:rPr lang="vi-VN" altLang="en-US" sz="1600" i="1" dirty="0">
                <a:latin typeface="Arial" panose="020B0604020202020204" pitchFamily="34" charset="0"/>
                <a:cs typeface="Arial" panose="020B0604020202020204" pitchFamily="34" charset="0"/>
              </a:rPr>
              <a:t>.</a:t>
            </a:r>
          </a:p>
        </p:txBody>
      </p:sp>
      <p:grpSp>
        <p:nvGrpSpPr>
          <p:cNvPr id="27" name="Group 26">
            <a:extLst>
              <a:ext uri="{FF2B5EF4-FFF2-40B4-BE49-F238E27FC236}">
                <a16:creationId xmlns:a16="http://schemas.microsoft.com/office/drawing/2014/main" id="{0C18CFA6-4BA4-4AD8-AA5A-C28FCDBC32E8}"/>
              </a:ext>
            </a:extLst>
          </p:cNvPr>
          <p:cNvGrpSpPr/>
          <p:nvPr/>
        </p:nvGrpSpPr>
        <p:grpSpPr>
          <a:xfrm>
            <a:off x="6426718" y="2947453"/>
            <a:ext cx="4757979" cy="3606020"/>
            <a:chOff x="6531623" y="2735276"/>
            <a:chExt cx="5237785" cy="3969660"/>
          </a:xfrm>
        </p:grpSpPr>
        <p:grpSp>
          <p:nvGrpSpPr>
            <p:cNvPr id="19" name="Group 18">
              <a:extLst>
                <a:ext uri="{FF2B5EF4-FFF2-40B4-BE49-F238E27FC236}">
                  <a16:creationId xmlns:a16="http://schemas.microsoft.com/office/drawing/2014/main" id="{FF70BD70-B66E-4E3F-996A-64F419DE5A61}"/>
                </a:ext>
              </a:extLst>
            </p:cNvPr>
            <p:cNvGrpSpPr/>
            <p:nvPr/>
          </p:nvGrpSpPr>
          <p:grpSpPr>
            <a:xfrm>
              <a:off x="6531623" y="2735276"/>
              <a:ext cx="5237785" cy="3969660"/>
              <a:chOff x="6531623" y="3149488"/>
              <a:chExt cx="4670083" cy="3539405"/>
            </a:xfrm>
          </p:grpSpPr>
          <p:pic>
            <p:nvPicPr>
              <p:cNvPr id="21" name="Picture 20">
                <a:extLst>
                  <a:ext uri="{FF2B5EF4-FFF2-40B4-BE49-F238E27FC236}">
                    <a16:creationId xmlns:a16="http://schemas.microsoft.com/office/drawing/2014/main" id="{D59299FE-3C86-4AC0-8933-20247ABC28AE}"/>
                  </a:ext>
                </a:extLst>
              </p:cNvPr>
              <p:cNvPicPr>
                <a:picLocks noChangeAspect="1"/>
              </p:cNvPicPr>
              <p:nvPr/>
            </p:nvPicPr>
            <p:blipFill rotWithShape="1">
              <a:blip r:embed="rId3"/>
              <a:srcRect t="2246" b="89001"/>
              <a:stretch/>
            </p:blipFill>
            <p:spPr>
              <a:xfrm>
                <a:off x="6531623" y="3149488"/>
                <a:ext cx="4669116" cy="351015"/>
              </a:xfrm>
              <a:prstGeom prst="rect">
                <a:avLst/>
              </a:prstGeom>
            </p:spPr>
          </p:pic>
          <p:pic>
            <p:nvPicPr>
              <p:cNvPr id="23" name="Picture 22">
                <a:extLst>
                  <a:ext uri="{FF2B5EF4-FFF2-40B4-BE49-F238E27FC236}">
                    <a16:creationId xmlns:a16="http://schemas.microsoft.com/office/drawing/2014/main" id="{8251D104-24DB-499A-BBAE-75595F02EBAA}"/>
                  </a:ext>
                </a:extLst>
              </p:cNvPr>
              <p:cNvPicPr>
                <a:picLocks noChangeAspect="1"/>
              </p:cNvPicPr>
              <p:nvPr/>
            </p:nvPicPr>
            <p:blipFill rotWithShape="1">
              <a:blip r:embed="rId3"/>
              <a:srcRect t="17669" b="2543"/>
              <a:stretch/>
            </p:blipFill>
            <p:spPr>
              <a:xfrm>
                <a:off x="6532590" y="3489218"/>
                <a:ext cx="4669116" cy="3199675"/>
              </a:xfrm>
              <a:prstGeom prst="rect">
                <a:avLst/>
              </a:prstGeom>
            </p:spPr>
          </p:pic>
        </p:grpSp>
        <p:sp>
          <p:nvSpPr>
            <p:cNvPr id="25" name="Rectangle: Rounded Corners 24">
              <a:extLst>
                <a:ext uri="{FF2B5EF4-FFF2-40B4-BE49-F238E27FC236}">
                  <a16:creationId xmlns:a16="http://schemas.microsoft.com/office/drawing/2014/main" id="{C53ACAF4-8DF5-42CA-BFEE-9D3603FC17B9}"/>
                </a:ext>
              </a:extLst>
            </p:cNvPr>
            <p:cNvSpPr/>
            <p:nvPr/>
          </p:nvSpPr>
          <p:spPr>
            <a:xfrm>
              <a:off x="6726617" y="6319674"/>
              <a:ext cx="1695487" cy="38494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E97D125-76A1-492F-8F9A-8A6CACA9E737}"/>
              </a:ext>
            </a:extLst>
          </p:cNvPr>
          <p:cNvGrpSpPr/>
          <p:nvPr/>
        </p:nvGrpSpPr>
        <p:grpSpPr>
          <a:xfrm>
            <a:off x="1295362" y="2933164"/>
            <a:ext cx="4102128" cy="3681862"/>
            <a:chOff x="1295362" y="3052199"/>
            <a:chExt cx="3931811" cy="3562853"/>
          </a:xfrm>
        </p:grpSpPr>
        <p:pic>
          <p:nvPicPr>
            <p:cNvPr id="6" name="Picture 5">
              <a:extLst>
                <a:ext uri="{FF2B5EF4-FFF2-40B4-BE49-F238E27FC236}">
                  <a16:creationId xmlns:a16="http://schemas.microsoft.com/office/drawing/2014/main" id="{C1A37A70-FCCF-48F9-9673-FE2BCE233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362" y="3052199"/>
              <a:ext cx="3931811" cy="3549773"/>
            </a:xfrm>
            <a:prstGeom prst="rect">
              <a:avLst/>
            </a:prstGeom>
          </p:spPr>
        </p:pic>
        <p:sp>
          <p:nvSpPr>
            <p:cNvPr id="17" name="Rectangle: Rounded Corners 16">
              <a:extLst>
                <a:ext uri="{FF2B5EF4-FFF2-40B4-BE49-F238E27FC236}">
                  <a16:creationId xmlns:a16="http://schemas.microsoft.com/office/drawing/2014/main" id="{38F5BE89-6111-4FA5-9AA8-F592B20FE6F9}"/>
                </a:ext>
              </a:extLst>
            </p:cNvPr>
            <p:cNvSpPr/>
            <p:nvPr/>
          </p:nvSpPr>
          <p:spPr>
            <a:xfrm>
              <a:off x="1427728" y="6264175"/>
              <a:ext cx="525861" cy="350877"/>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5FA06106-3194-4F6C-BC36-DDE5FB486ECC}"/>
              </a:ext>
            </a:extLst>
          </p:cNvPr>
          <p:cNvSpPr/>
          <p:nvPr/>
        </p:nvSpPr>
        <p:spPr>
          <a:xfrm>
            <a:off x="1476551" y="4533576"/>
            <a:ext cx="2877085" cy="200055"/>
          </a:xfrm>
          <a:prstGeom prst="rect">
            <a:avLst/>
          </a:prstGeom>
          <a:solidFill>
            <a:schemeClr val="tx1"/>
          </a:solidFill>
        </p:spPr>
        <p:txBody>
          <a:bodyPr wrap="square">
            <a:spAutoFit/>
          </a:bodyPr>
          <a:lstStyle/>
          <a:p>
            <a:r>
              <a:rPr lang="en-US" sz="700" dirty="0">
                <a:solidFill>
                  <a:schemeClr val="bg1">
                    <a:lumMod val="50000"/>
                    <a:lumOff val="50000"/>
                  </a:schemeClr>
                </a:solidFill>
                <a:latin typeface="Calibri" panose="020F0502020204030204" pitchFamily="34" charset="0"/>
                <a:cs typeface="Calibri" panose="020F0502020204030204" pitchFamily="34" charset="0"/>
              </a:rPr>
              <a:t>Thuy.pham@gmail.com</a:t>
            </a:r>
          </a:p>
        </p:txBody>
      </p:sp>
      <p:sp>
        <p:nvSpPr>
          <p:cNvPr id="15" name="Rectangle 14">
            <a:extLst>
              <a:ext uri="{FF2B5EF4-FFF2-40B4-BE49-F238E27FC236}">
                <a16:creationId xmlns:a16="http://schemas.microsoft.com/office/drawing/2014/main" id="{CCCAB00A-F22F-4B40-859B-7A677A66D7F8}"/>
              </a:ext>
            </a:extLst>
          </p:cNvPr>
          <p:cNvSpPr/>
          <p:nvPr/>
        </p:nvSpPr>
        <p:spPr>
          <a:xfrm>
            <a:off x="1462037" y="5613608"/>
            <a:ext cx="2877085" cy="200055"/>
          </a:xfrm>
          <a:prstGeom prst="rect">
            <a:avLst/>
          </a:prstGeom>
          <a:solidFill>
            <a:schemeClr val="tx1"/>
          </a:solidFill>
        </p:spPr>
        <p:txBody>
          <a:bodyPr wrap="square">
            <a:spAutoFit/>
          </a:bodyPr>
          <a:lstStyle/>
          <a:p>
            <a:r>
              <a:rPr lang="en-US" sz="700" dirty="0">
                <a:solidFill>
                  <a:schemeClr val="bg1">
                    <a:lumMod val="50000"/>
                    <a:lumOff val="50000"/>
                  </a:schemeClr>
                </a:solidFill>
                <a:latin typeface="Calibri" panose="020F0502020204030204" pitchFamily="34" charset="0"/>
                <a:cs typeface="Calibri" panose="020F0502020204030204" pitchFamily="34" charset="0"/>
              </a:rPr>
              <a:t>TMU</a:t>
            </a:r>
          </a:p>
        </p:txBody>
      </p:sp>
      <p:sp>
        <p:nvSpPr>
          <p:cNvPr id="16" name="Rectangle 15">
            <a:extLst>
              <a:ext uri="{FF2B5EF4-FFF2-40B4-BE49-F238E27FC236}">
                <a16:creationId xmlns:a16="http://schemas.microsoft.com/office/drawing/2014/main" id="{95D8102C-FAD5-45DA-8BFC-09037015BC94}"/>
              </a:ext>
            </a:extLst>
          </p:cNvPr>
          <p:cNvSpPr/>
          <p:nvPr/>
        </p:nvSpPr>
        <p:spPr>
          <a:xfrm>
            <a:off x="1433462" y="5613951"/>
            <a:ext cx="2877085" cy="200055"/>
          </a:xfrm>
          <a:prstGeom prst="rect">
            <a:avLst/>
          </a:prstGeom>
          <a:solidFill>
            <a:schemeClr val="tx1"/>
          </a:solidFill>
        </p:spPr>
        <p:txBody>
          <a:bodyPr wrap="square">
            <a:spAutoFit/>
          </a:bodyPr>
          <a:lstStyle/>
          <a:p>
            <a:r>
              <a:rPr lang="en-US" sz="700" dirty="0">
                <a:solidFill>
                  <a:schemeClr val="bg1">
                    <a:lumMod val="50000"/>
                    <a:lumOff val="50000"/>
                  </a:schemeClr>
                </a:solidFill>
                <a:latin typeface="Calibri" panose="020F0502020204030204" pitchFamily="34" charset="0"/>
                <a:cs typeface="Calibri" panose="020F0502020204030204" pitchFamily="34" charset="0"/>
              </a:rPr>
              <a:t>Thuy</a:t>
            </a:r>
          </a:p>
        </p:txBody>
      </p:sp>
      <p:sp>
        <p:nvSpPr>
          <p:cNvPr id="18" name="Rectangle 17">
            <a:extLst>
              <a:ext uri="{FF2B5EF4-FFF2-40B4-BE49-F238E27FC236}">
                <a16:creationId xmlns:a16="http://schemas.microsoft.com/office/drawing/2014/main" id="{08D08858-DE21-4D1C-9985-A06A930EC1E9}"/>
              </a:ext>
            </a:extLst>
          </p:cNvPr>
          <p:cNvSpPr/>
          <p:nvPr/>
        </p:nvSpPr>
        <p:spPr>
          <a:xfrm>
            <a:off x="1462036" y="5984721"/>
            <a:ext cx="2877085" cy="200055"/>
          </a:xfrm>
          <a:prstGeom prst="rect">
            <a:avLst/>
          </a:prstGeom>
          <a:solidFill>
            <a:schemeClr val="tx1"/>
          </a:solidFill>
        </p:spPr>
        <p:txBody>
          <a:bodyPr wrap="square">
            <a:spAutoFit/>
          </a:bodyPr>
          <a:lstStyle/>
          <a:p>
            <a:r>
              <a:rPr lang="en-US" sz="700" dirty="0">
                <a:solidFill>
                  <a:schemeClr val="bg1">
                    <a:lumMod val="50000"/>
                    <a:lumOff val="50000"/>
                  </a:schemeClr>
                </a:solidFill>
                <a:latin typeface="Calibri" panose="020F0502020204030204" pitchFamily="34" charset="0"/>
                <a:cs typeface="Calibri" panose="020F0502020204030204" pitchFamily="34" charset="0"/>
              </a:rPr>
              <a:t>Pham</a:t>
            </a:r>
          </a:p>
        </p:txBody>
      </p:sp>
    </p:spTree>
    <p:extLst>
      <p:ext uri="{BB962C8B-B14F-4D97-AF65-F5344CB8AC3E}">
        <p14:creationId xmlns:p14="http://schemas.microsoft.com/office/powerpoint/2010/main" val="8298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8" name="TextBox 17">
            <a:extLst>
              <a:ext uri="{FF2B5EF4-FFF2-40B4-BE49-F238E27FC236}">
                <a16:creationId xmlns:a16="http://schemas.microsoft.com/office/drawing/2014/main" id="{07A13162-C6C6-45C1-9A8C-749B0FD12148}"/>
              </a:ext>
            </a:extLst>
          </p:cNvPr>
          <p:cNvSpPr txBox="1"/>
          <p:nvPr/>
        </p:nvSpPr>
        <p:spPr>
          <a:xfrm>
            <a:off x="385776" y="475637"/>
            <a:ext cx="7366119"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GIAO DIỆN TURNITIN DÀNH CHO HV</a:t>
            </a:r>
          </a:p>
        </p:txBody>
      </p:sp>
      <p:sp>
        <p:nvSpPr>
          <p:cNvPr id="26" name="Rectangle 25">
            <a:extLst>
              <a:ext uri="{FF2B5EF4-FFF2-40B4-BE49-F238E27FC236}">
                <a16:creationId xmlns:a16="http://schemas.microsoft.com/office/drawing/2014/main" id="{BD4E9621-04CE-49FA-B444-48241AF41A26}"/>
              </a:ext>
            </a:extLst>
          </p:cNvPr>
          <p:cNvSpPr/>
          <p:nvPr/>
        </p:nvSpPr>
        <p:spPr>
          <a:xfrm>
            <a:off x="298060" y="1465859"/>
            <a:ext cx="3289967" cy="5356851"/>
          </a:xfrm>
          <a:prstGeom prst="rect">
            <a:avLst/>
          </a:prstGeom>
        </p:spPr>
        <p:txBody>
          <a:bodyPr wrap="square">
            <a:spAutoFit/>
          </a:bodyPr>
          <a:lstStyle/>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Thông</a:t>
            </a:r>
            <a:r>
              <a:rPr lang="en-US" sz="1600" dirty="0">
                <a:latin typeface="Arial" panose="020B0604020202020204" pitchFamily="34" charset="0"/>
                <a:ea typeface="Times New Roman" panose="02020603050405020304" pitchFamily="18" charset="0"/>
                <a:cs typeface="Arial" panose="020B0604020202020204" pitchFamily="34" charset="0"/>
              </a:rPr>
              <a:t> tin hồ s</a:t>
            </a:r>
            <a:r>
              <a:rPr lang="vi-VN" sz="1600" dirty="0">
                <a:latin typeface="Arial" panose="020B0604020202020204" pitchFamily="34" charset="0"/>
                <a:ea typeface="Times New Roman" panose="02020603050405020304" pitchFamily="18" charset="0"/>
                <a:cs typeface="Arial" panose="020B0604020202020204" pitchFamily="34" charset="0"/>
              </a:rPr>
              <a:t>ơ</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Hòm</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Vai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trò</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hệ</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thống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Tùy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quyền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hạn</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GB" sz="1600" dirty="0" err="1">
                <a:latin typeface="Arial" panose="020B0604020202020204" pitchFamily="34" charset="0"/>
                <a:ea typeface="Times New Roman" panose="02020603050405020304" pitchFamily="18" charset="0"/>
                <a:cs typeface="Arial" panose="020B0604020202020204" pitchFamily="34" charset="0"/>
              </a:rPr>
              <a:t>ợc</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dirty="0" err="1">
                <a:latin typeface="Arial" panose="020B0604020202020204" pitchFamily="34" charset="0"/>
                <a:ea typeface="Times New Roman" panose="02020603050405020304" pitchFamily="18" charset="0"/>
                <a:cs typeface="Arial" panose="020B0604020202020204" pitchFamily="34" charset="0"/>
              </a:rPr>
              <a:t>thiết</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dirty="0" err="1">
                <a:latin typeface="Arial" panose="020B0604020202020204" pitchFamily="34" charset="0"/>
                <a:ea typeface="Times New Roman" panose="02020603050405020304" pitchFamily="18" charset="0"/>
                <a:cs typeface="Arial" panose="020B0604020202020204" pitchFamily="34" charset="0"/>
              </a:rPr>
              <a:t>lập</a:t>
            </a:r>
            <a:r>
              <a:rPr lang="en-GB" sz="1600" dirty="0">
                <a:latin typeface="Arial" panose="020B0604020202020204" pitchFamily="34" charset="0"/>
                <a:ea typeface="Times New Roman" panose="02020603050405020304" pitchFamily="18" charset="0"/>
                <a:cs typeface="Arial" panose="020B0604020202020204" pitchFamily="34" charset="0"/>
              </a:rPr>
              <a:t>, m</a:t>
            </a:r>
            <a:r>
              <a:rPr lang="en-US" sz="1600" dirty="0" err="1">
                <a:latin typeface="Arial" panose="020B0604020202020204" pitchFamily="34" charset="0"/>
                <a:ea typeface="Times New Roman" panose="02020603050405020304" pitchFamily="18" charset="0"/>
                <a:cs typeface="Arial" panose="020B0604020202020204" pitchFamily="34" charset="0"/>
              </a:rPr>
              <a:t>ột</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tối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đa</a:t>
            </a:r>
            <a:r>
              <a:rPr lang="en-US" sz="1600" dirty="0">
                <a:latin typeface="Arial" panose="020B0604020202020204" pitchFamily="34" charset="0"/>
                <a:ea typeface="Times New Roman" panose="02020603050405020304" pitchFamily="18" charset="0"/>
                <a:cs typeface="Arial" panose="020B0604020202020204" pitchFamily="34" charset="0"/>
              </a:rPr>
              <a:t> 3 </a:t>
            </a:r>
            <a:r>
              <a:rPr lang="en-US" sz="1600" dirty="0" err="1">
                <a:latin typeface="Arial" panose="020B0604020202020204" pitchFamily="34" charset="0"/>
                <a:ea typeface="Times New Roman" panose="02020603050405020304" pitchFamily="18" charset="0"/>
                <a:cs typeface="Arial" panose="020B0604020202020204" pitchFamily="34" charset="0"/>
              </a:rPr>
              <a:t>vai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trò</a:t>
            </a:r>
            <a:r>
              <a:rPr lang="en-US" sz="1600" dirty="0">
                <a:latin typeface="Arial" panose="020B0604020202020204" pitchFamily="34" charset="0"/>
                <a:ea typeface="Times New Roman" panose="02020603050405020304" pitchFamily="18" charset="0"/>
                <a:cs typeface="Arial" panose="020B0604020202020204" pitchFamily="34" charset="0"/>
              </a:rPr>
              <a:t>: admin, </a:t>
            </a:r>
            <a:r>
              <a:rPr lang="en-US" sz="1600" dirty="0" err="1">
                <a:latin typeface="Arial" panose="020B0604020202020204" pitchFamily="34" charset="0"/>
                <a:ea typeface="Times New Roman" panose="02020603050405020304" pitchFamily="18" charset="0"/>
                <a:cs typeface="Arial" panose="020B0604020202020204" pitchFamily="34" charset="0"/>
              </a:rPr>
              <a:t>giảng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Học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a:t>
            </a:r>
          </a:p>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Ngôn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ngữ</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hiển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thị</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giao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diện</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4000"/>
              </a:lnSpc>
              <a:spcBef>
                <a:spcPts val="600"/>
              </a:spcBef>
              <a:spcAft>
                <a:spcPts val="600"/>
              </a:spcAft>
              <a:buAutoNum type="arabicParenBoth"/>
            </a:pPr>
            <a:r>
              <a:rPr lang="en-US" sz="1600" dirty="0">
                <a:latin typeface="Arial" panose="020B0604020202020204" pitchFamily="34" charset="0"/>
                <a:ea typeface="Times New Roman" panose="02020603050405020304" pitchFamily="18" charset="0"/>
                <a:cs typeface="Arial" panose="020B0604020202020204" pitchFamily="34" charset="0"/>
              </a:rPr>
              <a:t>Trung tâm </a:t>
            </a:r>
            <a:r>
              <a:rPr lang="en-US" sz="1600" dirty="0" err="1">
                <a:latin typeface="Arial" panose="020B0604020202020204" pitchFamily="34" charset="0"/>
                <a:ea typeface="Times New Roman" panose="02020603050405020304" pitchFamily="18" charset="0"/>
                <a:cs typeface="Arial" panose="020B0604020202020204" pitchFamily="34" charset="0"/>
              </a:rPr>
              <a:t>hỗ</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trợ</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tập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hợp</a:t>
            </a:r>
            <a:r>
              <a:rPr lang="en-US" sz="1600" dirty="0">
                <a:latin typeface="Arial" panose="020B0604020202020204" pitchFamily="34" charset="0"/>
                <a:ea typeface="Times New Roman" panose="02020603050405020304" pitchFamily="18" charset="0"/>
                <a:cs typeface="Arial" panose="020B0604020202020204" pitchFamily="34" charset="0"/>
              </a:rPr>
              <a:t> Q&amp;A </a:t>
            </a:r>
            <a:r>
              <a:rPr lang="en-US" sz="1600" dirty="0" err="1">
                <a:latin typeface="Arial" panose="020B0604020202020204" pitchFamily="34" charset="0"/>
                <a:ea typeface="Times New Roman" panose="02020603050405020304" pitchFamily="18" charset="0"/>
                <a:cs typeface="Arial" panose="020B0604020202020204" pitchFamily="34" charset="0"/>
              </a:rPr>
              <a:t>th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gặp</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57188" indent="-357188">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(6)  </a:t>
            </a:r>
            <a:r>
              <a:rPr lang="en-US" sz="1600" dirty="0" err="1">
                <a:latin typeface="Arial" panose="020B0604020202020204" pitchFamily="34" charset="0"/>
                <a:ea typeface="Times New Roman" panose="02020603050405020304" pitchFamily="18" charset="0"/>
                <a:cs typeface="Arial" panose="020B0604020202020204" pitchFamily="34" charset="0"/>
              </a:rPr>
              <a:t>Đăng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xuất</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57188" indent="-357188">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(7)  Học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tự</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đăng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ký</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học</a:t>
            </a:r>
            <a:endParaRPr lang="en-US" altLang="en-US" sz="1600" dirty="0">
              <a:latin typeface="Arial" panose="020B0604020202020204" pitchFamily="34" charset="0"/>
              <a:cs typeface="Arial" panose="020B0604020202020204" pitchFamily="34" charset="0"/>
            </a:endParaRPr>
          </a:p>
          <a:p>
            <a:pPr marL="342900" indent="-342900">
              <a:lnSpc>
                <a:spcPct val="114000"/>
              </a:lnSpc>
              <a:spcBef>
                <a:spcPts val="600"/>
              </a:spcBef>
              <a:spcAft>
                <a:spcPts val="600"/>
              </a:spcAft>
              <a:buAutoNum type="arabicParenBoth"/>
            </a:pP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29" name="Rectangle 28">
            <a:extLst>
              <a:ext uri="{FF2B5EF4-FFF2-40B4-BE49-F238E27FC236}">
                <a16:creationId xmlns:a16="http://schemas.microsoft.com/office/drawing/2014/main" id="{C09D0BFE-5399-4087-9312-C8403DF32C76}"/>
              </a:ext>
            </a:extLst>
          </p:cNvPr>
          <p:cNvSpPr/>
          <p:nvPr/>
        </p:nvSpPr>
        <p:spPr>
          <a:xfrm>
            <a:off x="6798348" y="5381005"/>
            <a:ext cx="4967747" cy="1011431"/>
          </a:xfrm>
          <a:prstGeom prst="rect">
            <a:avLst/>
          </a:prstGeom>
        </p:spPr>
        <p:txBody>
          <a:bodyPr wrap="square">
            <a:spAutoFit/>
          </a:bodyPr>
          <a:lstStyle/>
          <a:p>
            <a:pPr algn="just">
              <a:lnSpc>
                <a:spcPct val="114000"/>
              </a:lnSpc>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(10) </a:t>
            </a:r>
            <a:r>
              <a:rPr lang="en-US" sz="1600" dirty="0" err="1">
                <a:latin typeface="Arial" panose="020B0604020202020204" pitchFamily="34" charset="0"/>
                <a:ea typeface="Times New Roman" panose="02020603050405020304" pitchFamily="18" charset="0"/>
                <a:cs typeface="Arial" panose="020B0604020202020204" pitchFamily="34" charset="0"/>
              </a:rPr>
              <a:t>Danh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sách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học</a:t>
            </a:r>
            <a:r>
              <a:rPr lang="en-US" sz="1600" dirty="0">
                <a:latin typeface="Arial" panose="020B0604020202020204" pitchFamily="34" charset="0"/>
                <a:ea typeface="Times New Roman" panose="02020603050405020304" pitchFamily="18" charset="0"/>
                <a:cs typeface="Arial" panose="020B0604020202020204" pitchFamily="34" charset="0"/>
              </a:rPr>
              <a:t> Học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tham</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gia</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ct val="114000"/>
              </a:lnSpc>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(11) </a:t>
            </a:r>
            <a:r>
              <a:rPr lang="en-US" sz="1600" dirty="0" err="1">
                <a:latin typeface="Arial" panose="020B0604020202020204" pitchFamily="34" charset="0"/>
                <a:ea typeface="Times New Roman" panose="02020603050405020304" pitchFamily="18" charset="0"/>
                <a:cs typeface="Arial" panose="020B0604020202020204" pitchFamily="34" charset="0"/>
              </a:rPr>
              <a:t>Giảng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ớng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dẫn</a:t>
            </a:r>
            <a:r>
              <a:rPr lang="en-US" sz="1600" dirty="0">
                <a:latin typeface="Arial" panose="020B0604020202020204" pitchFamily="34" charset="0"/>
                <a:ea typeface="Times New Roman" panose="02020603050405020304" pitchFamily="18" charset="0"/>
                <a:cs typeface="Arial" panose="020B0604020202020204" pitchFamily="34" charset="0"/>
              </a:rPr>
              <a:t>, click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giảng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nếu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muốn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gửi</a:t>
            </a:r>
            <a:r>
              <a:rPr lang="en-US" sz="1600" dirty="0">
                <a:latin typeface="Arial" panose="020B0604020202020204" pitchFamily="34" charset="0"/>
                <a:ea typeface="Times New Roman" panose="02020603050405020304" pitchFamily="18" charset="0"/>
                <a:cs typeface="Arial" panose="020B0604020202020204" pitchFamily="34" charset="0"/>
              </a:rPr>
              <a:t> email </a:t>
            </a:r>
            <a:r>
              <a:rPr lang="en-US" sz="1600" dirty="0" err="1">
                <a:latin typeface="Arial" panose="020B0604020202020204" pitchFamily="34" charset="0"/>
                <a:ea typeface="Times New Roman" panose="02020603050405020304" pitchFamily="18" charset="0"/>
                <a:cs typeface="Arial" panose="020B0604020202020204" pitchFamily="34" charset="0"/>
              </a:rPr>
              <a:t>tới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thầy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cô</a:t>
            </a: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8B0D2338-7F44-4A02-8515-0D46331991A6}"/>
              </a:ext>
            </a:extLst>
          </p:cNvPr>
          <p:cNvSpPr txBox="1"/>
          <p:nvPr/>
        </p:nvSpPr>
        <p:spPr>
          <a:xfrm>
            <a:off x="3942182" y="5381005"/>
            <a:ext cx="2243364" cy="911019"/>
          </a:xfrm>
          <a:prstGeom prst="rect">
            <a:avLst/>
          </a:prstGeom>
          <a:noFill/>
        </p:spPr>
        <p:txBody>
          <a:bodyPr wrap="square" rtlCol="0">
            <a:spAutoFit/>
          </a:bodyPr>
          <a:lstStyle/>
          <a:p>
            <a:pPr>
              <a:lnSpc>
                <a:spcPct val="114000"/>
              </a:lnSpc>
            </a:pPr>
            <a:r>
              <a:rPr lang="en-US" sz="1600" dirty="0">
                <a:latin typeface="Arial" panose="020B0604020202020204" pitchFamily="34" charset="0"/>
                <a:cs typeface="Arial" panose="020B0604020202020204" pitchFamily="34" charset="0"/>
              </a:rPr>
              <a:t>(8) – (9) </a:t>
            </a:r>
            <a:r>
              <a:rPr lang="en-US" sz="1600" dirty="0" err="1">
                <a:latin typeface="Arial" panose="020B0604020202020204" pitchFamily="34" charset="0"/>
                <a:cs typeface="Arial" panose="020B0604020202020204" pitchFamily="34" charset="0"/>
              </a:rPr>
              <a:t>Tìm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hiểu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văn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Trích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dẫn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đúng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cách</a:t>
            </a:r>
            <a:endParaRPr lang="en-US" sz="16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DBF26EC-1C9D-47BE-8ACC-FABF58F74756}"/>
              </a:ext>
            </a:extLst>
          </p:cNvPr>
          <p:cNvGrpSpPr/>
          <p:nvPr/>
        </p:nvGrpSpPr>
        <p:grpSpPr>
          <a:xfrm>
            <a:off x="3912037" y="1424982"/>
            <a:ext cx="8347301" cy="3726207"/>
            <a:chOff x="3912037" y="1424982"/>
            <a:chExt cx="8347301" cy="3726207"/>
          </a:xfrm>
        </p:grpSpPr>
        <p:pic>
          <p:nvPicPr>
            <p:cNvPr id="3" name="Picture 2">
              <a:extLst>
                <a:ext uri="{FF2B5EF4-FFF2-40B4-BE49-F238E27FC236}">
                  <a16:creationId xmlns:a16="http://schemas.microsoft.com/office/drawing/2014/main" id="{3184A938-12EC-469D-801C-92C25BA11E29}"/>
                </a:ext>
              </a:extLst>
            </p:cNvPr>
            <p:cNvPicPr>
              <a:picLocks noChangeAspect="1"/>
            </p:cNvPicPr>
            <p:nvPr/>
          </p:nvPicPr>
          <p:blipFill>
            <a:blip r:embed="rId3"/>
            <a:stretch>
              <a:fillRect/>
            </a:stretch>
          </p:blipFill>
          <p:spPr>
            <a:xfrm>
              <a:off x="3912037" y="1424982"/>
              <a:ext cx="8237797" cy="3726207"/>
            </a:xfrm>
            <a:prstGeom prst="rect">
              <a:avLst/>
            </a:prstGeom>
          </p:spPr>
        </p:pic>
        <p:sp>
          <p:nvSpPr>
            <p:cNvPr id="17" name="TextBox 16">
              <a:extLst>
                <a:ext uri="{FF2B5EF4-FFF2-40B4-BE49-F238E27FC236}">
                  <a16:creationId xmlns:a16="http://schemas.microsoft.com/office/drawing/2014/main" id="{675BB2AF-3283-4ADA-A1CD-F35745017CBD}"/>
                </a:ext>
              </a:extLst>
            </p:cNvPr>
            <p:cNvSpPr txBox="1"/>
            <p:nvPr/>
          </p:nvSpPr>
          <p:spPr>
            <a:xfrm>
              <a:off x="8030936" y="1463103"/>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11D906A-7055-4488-BE5F-9CAA470F977A}"/>
                </a:ext>
              </a:extLst>
            </p:cNvPr>
            <p:cNvSpPr txBox="1"/>
            <p:nvPr/>
          </p:nvSpPr>
          <p:spPr>
            <a:xfrm>
              <a:off x="8758569" y="1465859"/>
              <a:ext cx="773616" cy="822305"/>
            </a:xfrm>
            <a:prstGeom prst="ellipse">
              <a:avLst/>
            </a:prstGeom>
            <a:noFill/>
            <a:ln>
              <a:noFill/>
            </a:ln>
          </p:spPr>
          <p:txBody>
            <a:bodyPr wrap="none" rtlCol="0" anchor="ctr">
              <a:spAutoFit/>
            </a:bodyPr>
            <a:lstStyle/>
            <a:p>
              <a:r>
                <a:rPr lang="en-US" sz="3200" b="1">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8D37092-FE58-45DB-9F68-D38F21B37AB2}"/>
                </a:ext>
              </a:extLst>
            </p:cNvPr>
            <p:cNvSpPr txBox="1"/>
            <p:nvPr/>
          </p:nvSpPr>
          <p:spPr>
            <a:xfrm>
              <a:off x="9447211" y="1463103"/>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0CD19FD-F35B-4582-9AB7-79D3E357BA7B}"/>
                </a:ext>
              </a:extLst>
            </p:cNvPr>
            <p:cNvSpPr txBox="1"/>
            <p:nvPr/>
          </p:nvSpPr>
          <p:spPr>
            <a:xfrm>
              <a:off x="10167036" y="1465861"/>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6851BD6-F862-427F-9ABF-F3F6E7DC0A86}"/>
                </a:ext>
              </a:extLst>
            </p:cNvPr>
            <p:cNvSpPr txBox="1"/>
            <p:nvPr/>
          </p:nvSpPr>
          <p:spPr>
            <a:xfrm>
              <a:off x="10909470" y="1465860"/>
              <a:ext cx="773616" cy="822305"/>
            </a:xfrm>
            <a:prstGeom prst="ellipse">
              <a:avLst/>
            </a:prstGeom>
            <a:noFill/>
            <a:ln>
              <a:noFill/>
            </a:ln>
          </p:spPr>
          <p:txBody>
            <a:bodyPr wrap="none" rtlCol="0" anchor="ctr">
              <a:spAutoFit/>
            </a:bodyPr>
            <a:lstStyle/>
            <a:p>
              <a:r>
                <a:rPr lang="en-US" sz="3200" b="1">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DF78D95-659C-48ED-9F62-95AC81F40B96}"/>
                </a:ext>
              </a:extLst>
            </p:cNvPr>
            <p:cNvSpPr txBox="1"/>
            <p:nvPr/>
          </p:nvSpPr>
          <p:spPr>
            <a:xfrm>
              <a:off x="11485722" y="1458840"/>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536DC01-8D93-4F7B-A0A0-90A4C778EB57}"/>
                </a:ext>
              </a:extLst>
            </p:cNvPr>
            <p:cNvSpPr txBox="1"/>
            <p:nvPr/>
          </p:nvSpPr>
          <p:spPr>
            <a:xfrm>
              <a:off x="5020418" y="2331028"/>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FD33C1C-6A36-436B-9F9A-CEC6724BD7F2}"/>
                </a:ext>
              </a:extLst>
            </p:cNvPr>
            <p:cNvSpPr txBox="1"/>
            <p:nvPr/>
          </p:nvSpPr>
          <p:spPr>
            <a:xfrm>
              <a:off x="6185546" y="2331027"/>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97D27CD-36E4-4149-AA62-D06EFBE5122B}"/>
                </a:ext>
              </a:extLst>
            </p:cNvPr>
            <p:cNvSpPr txBox="1"/>
            <p:nvPr/>
          </p:nvSpPr>
          <p:spPr>
            <a:xfrm>
              <a:off x="7456820" y="2331026"/>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E393735-3FC6-4119-A350-395AFCF01400}"/>
                </a:ext>
              </a:extLst>
            </p:cNvPr>
            <p:cNvSpPr txBox="1"/>
            <p:nvPr/>
          </p:nvSpPr>
          <p:spPr>
            <a:xfrm>
              <a:off x="6887874" y="4378404"/>
              <a:ext cx="365760" cy="365760"/>
            </a:xfrm>
            <a:prstGeom prst="ellipse">
              <a:avLst/>
            </a:prstGeom>
            <a:solidFill>
              <a:srgbClr val="2E8BCD"/>
            </a:solidFill>
          </p:spPr>
          <p:txBody>
            <a:bodyPr wrap="none" rtlCol="0" anchor="ctr">
              <a:spAutoFit/>
            </a:bodyPr>
            <a:lstStyle/>
            <a:p>
              <a:pPr algn="ctr"/>
              <a:r>
                <a:rPr lang="en-US" dirty="0">
                  <a:latin typeface="Arial" panose="020B0604020202020204" pitchFamily="34" charset="0"/>
                  <a:cs typeface="Arial" panose="020B0604020202020204" pitchFamily="34" charset="0"/>
                </a:rPr>
                <a:t>10</a:t>
              </a:r>
              <a:endParaRPr lang="en-US" sz="24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11E80D3-EC1F-4494-AFA3-675FA524E34D}"/>
                </a:ext>
              </a:extLst>
            </p:cNvPr>
            <p:cNvSpPr txBox="1"/>
            <p:nvPr/>
          </p:nvSpPr>
          <p:spPr>
            <a:xfrm>
              <a:off x="9096733" y="4368286"/>
              <a:ext cx="365760" cy="365760"/>
            </a:xfrm>
            <a:prstGeom prst="ellipse">
              <a:avLst/>
            </a:prstGeom>
            <a:solidFill>
              <a:srgbClr val="2E8BCD"/>
            </a:solidFill>
          </p:spPr>
          <p:txBody>
            <a:bodyPr wrap="none" rtlCol="0" anchor="ctr">
              <a:spAutoFit/>
            </a:bodyPr>
            <a:lstStyle/>
            <a:p>
              <a:pPr algn="ctr"/>
              <a:r>
                <a:rPr lang="en-US" dirty="0">
                  <a:latin typeface="Arial" panose="020B0604020202020204" pitchFamily="34" charset="0"/>
                  <a:cs typeface="Arial" panose="020B0604020202020204" pitchFamily="34" charset="0"/>
                </a:rPr>
                <a:t>11</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425A2DA-0223-4409-8DC2-D7AAA6418D72}"/>
                </a:ext>
              </a:extLst>
            </p:cNvPr>
            <p:cNvSpPr txBox="1"/>
            <p:nvPr/>
          </p:nvSpPr>
          <p:spPr>
            <a:xfrm>
              <a:off x="4045555" y="3935574"/>
              <a:ext cx="3289967" cy="369332"/>
            </a:xfrm>
            <a:prstGeom prst="rect">
              <a:avLst/>
            </a:prstGeom>
            <a:solidFill>
              <a:schemeClr val="bg1">
                <a:lumMod val="10000"/>
                <a:lumOff val="90000"/>
              </a:schemeClr>
            </a:solidFill>
          </p:spPr>
          <p:txBody>
            <a:bodyPr wrap="square" rtlCol="0">
              <a:spAutoFit/>
            </a:bodyPr>
            <a:lstStyle/>
            <a:p>
              <a:r>
                <a:rPr lang="en-US" dirty="0">
                  <a:solidFill>
                    <a:schemeClr val="bg1"/>
                  </a:solidFill>
                </a:rPr>
                <a:t>Vietnam University</a:t>
              </a:r>
            </a:p>
          </p:txBody>
        </p:sp>
        <p:sp>
          <p:nvSpPr>
            <p:cNvPr id="9" name="TextBox 8">
              <a:extLst>
                <a:ext uri="{FF2B5EF4-FFF2-40B4-BE49-F238E27FC236}">
                  <a16:creationId xmlns:a16="http://schemas.microsoft.com/office/drawing/2014/main" id="{99D03F64-2D9B-4927-A12C-9C3D828D678A}"/>
                </a:ext>
              </a:extLst>
            </p:cNvPr>
            <p:cNvSpPr txBox="1"/>
            <p:nvPr/>
          </p:nvSpPr>
          <p:spPr>
            <a:xfrm>
              <a:off x="7455150" y="1427308"/>
              <a:ext cx="731520" cy="215444"/>
            </a:xfrm>
            <a:prstGeom prst="rect">
              <a:avLst/>
            </a:prstGeom>
            <a:solidFill>
              <a:schemeClr val="bg1"/>
            </a:solidFill>
          </p:spPr>
          <p:txBody>
            <a:bodyPr wrap="square" rtlCol="0">
              <a:spAutoFit/>
            </a:bodyPr>
            <a:lstStyle/>
            <a:p>
              <a:r>
                <a:rPr lang="en-US" sz="800" dirty="0"/>
                <a:t>Thuy Pham</a:t>
              </a:r>
            </a:p>
          </p:txBody>
        </p:sp>
      </p:grpSp>
    </p:spTree>
    <p:extLst>
      <p:ext uri="{BB962C8B-B14F-4D97-AF65-F5344CB8AC3E}">
        <p14:creationId xmlns:p14="http://schemas.microsoft.com/office/powerpoint/2010/main" val="112357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8" name="TextBox 17">
            <a:extLst>
              <a:ext uri="{FF2B5EF4-FFF2-40B4-BE49-F238E27FC236}">
                <a16:creationId xmlns:a16="http://schemas.microsoft.com/office/drawing/2014/main" id="{07A13162-C6C6-45C1-9A8C-749B0FD12148}"/>
              </a:ext>
            </a:extLst>
          </p:cNvPr>
          <p:cNvSpPr txBox="1"/>
          <p:nvPr/>
        </p:nvSpPr>
        <p:spPr>
          <a:xfrm>
            <a:off x="473342" y="381845"/>
            <a:ext cx="7168950"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ỚC 3: THÔNG TIN NG</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ỜI DÙNG</a:t>
            </a:r>
          </a:p>
        </p:txBody>
      </p:sp>
      <p:grpSp>
        <p:nvGrpSpPr>
          <p:cNvPr id="10" name="Group 9">
            <a:extLst>
              <a:ext uri="{FF2B5EF4-FFF2-40B4-BE49-F238E27FC236}">
                <a16:creationId xmlns:a16="http://schemas.microsoft.com/office/drawing/2014/main" id="{E24B2BA5-8BF6-42BA-B2CB-71E392F4FA65}"/>
              </a:ext>
            </a:extLst>
          </p:cNvPr>
          <p:cNvGrpSpPr/>
          <p:nvPr/>
        </p:nvGrpSpPr>
        <p:grpSpPr>
          <a:xfrm>
            <a:off x="8202939" y="323049"/>
            <a:ext cx="3174835" cy="6288951"/>
            <a:chOff x="8202939" y="323049"/>
            <a:chExt cx="3174835" cy="6288951"/>
          </a:xfrm>
        </p:grpSpPr>
        <p:pic>
          <p:nvPicPr>
            <p:cNvPr id="2" name="Picture 1">
              <a:extLst>
                <a:ext uri="{FF2B5EF4-FFF2-40B4-BE49-F238E27FC236}">
                  <a16:creationId xmlns:a16="http://schemas.microsoft.com/office/drawing/2014/main" id="{AD96CF04-927F-403A-A990-888C8D73D826}"/>
                </a:ext>
              </a:extLst>
            </p:cNvPr>
            <p:cNvPicPr>
              <a:picLocks noChangeAspect="1"/>
            </p:cNvPicPr>
            <p:nvPr/>
          </p:nvPicPr>
          <p:blipFill>
            <a:blip r:embed="rId3"/>
            <a:stretch>
              <a:fillRect/>
            </a:stretch>
          </p:blipFill>
          <p:spPr>
            <a:xfrm>
              <a:off x="8202939" y="323049"/>
              <a:ext cx="3174834" cy="357049"/>
            </a:xfrm>
            <a:prstGeom prst="rect">
              <a:avLst/>
            </a:prstGeom>
          </p:spPr>
        </p:pic>
        <p:pic>
          <p:nvPicPr>
            <p:cNvPr id="3" name="Picture 2">
              <a:extLst>
                <a:ext uri="{FF2B5EF4-FFF2-40B4-BE49-F238E27FC236}">
                  <a16:creationId xmlns:a16="http://schemas.microsoft.com/office/drawing/2014/main" id="{91C4CB51-FAC3-40BD-8636-DECD058AFB6B}"/>
                </a:ext>
              </a:extLst>
            </p:cNvPr>
            <p:cNvPicPr>
              <a:picLocks noChangeAspect="1"/>
            </p:cNvPicPr>
            <p:nvPr/>
          </p:nvPicPr>
          <p:blipFill>
            <a:blip r:embed="rId4"/>
            <a:stretch>
              <a:fillRect/>
            </a:stretch>
          </p:blipFill>
          <p:spPr>
            <a:xfrm>
              <a:off x="8202940" y="674233"/>
              <a:ext cx="3174834" cy="266953"/>
            </a:xfrm>
            <a:prstGeom prst="rect">
              <a:avLst/>
            </a:prstGeom>
          </p:spPr>
        </p:pic>
        <p:pic>
          <p:nvPicPr>
            <p:cNvPr id="4" name="Picture 3">
              <a:extLst>
                <a:ext uri="{FF2B5EF4-FFF2-40B4-BE49-F238E27FC236}">
                  <a16:creationId xmlns:a16="http://schemas.microsoft.com/office/drawing/2014/main" id="{239AFFD3-CEC9-479E-8E6B-00171EB89C6C}"/>
                </a:ext>
              </a:extLst>
            </p:cNvPr>
            <p:cNvPicPr>
              <a:picLocks noChangeAspect="1"/>
            </p:cNvPicPr>
            <p:nvPr/>
          </p:nvPicPr>
          <p:blipFill>
            <a:blip r:embed="rId5"/>
            <a:stretch>
              <a:fillRect/>
            </a:stretch>
          </p:blipFill>
          <p:spPr>
            <a:xfrm>
              <a:off x="8202939" y="940934"/>
              <a:ext cx="3171825" cy="695325"/>
            </a:xfrm>
            <a:prstGeom prst="rect">
              <a:avLst/>
            </a:prstGeom>
          </p:spPr>
        </p:pic>
        <p:pic>
          <p:nvPicPr>
            <p:cNvPr id="6" name="Picture 5">
              <a:extLst>
                <a:ext uri="{FF2B5EF4-FFF2-40B4-BE49-F238E27FC236}">
                  <a16:creationId xmlns:a16="http://schemas.microsoft.com/office/drawing/2014/main" id="{EC80A977-E7AE-40B9-920F-77A5E5F7B162}"/>
                </a:ext>
              </a:extLst>
            </p:cNvPr>
            <p:cNvPicPr>
              <a:picLocks noChangeAspect="1"/>
            </p:cNvPicPr>
            <p:nvPr/>
          </p:nvPicPr>
          <p:blipFill>
            <a:blip r:embed="rId6"/>
            <a:stretch>
              <a:fillRect/>
            </a:stretch>
          </p:blipFill>
          <p:spPr>
            <a:xfrm>
              <a:off x="8202939" y="1607863"/>
              <a:ext cx="3171825" cy="3467100"/>
            </a:xfrm>
            <a:prstGeom prst="rect">
              <a:avLst/>
            </a:prstGeom>
          </p:spPr>
        </p:pic>
        <p:pic>
          <p:nvPicPr>
            <p:cNvPr id="7" name="Picture 6">
              <a:extLst>
                <a:ext uri="{FF2B5EF4-FFF2-40B4-BE49-F238E27FC236}">
                  <a16:creationId xmlns:a16="http://schemas.microsoft.com/office/drawing/2014/main" id="{B55E3568-93F0-4CD5-84D7-8C90DC2749D9}"/>
                </a:ext>
              </a:extLst>
            </p:cNvPr>
            <p:cNvPicPr>
              <a:picLocks noChangeAspect="1"/>
            </p:cNvPicPr>
            <p:nvPr/>
          </p:nvPicPr>
          <p:blipFill>
            <a:blip r:embed="rId7"/>
            <a:stretch>
              <a:fillRect/>
            </a:stretch>
          </p:blipFill>
          <p:spPr>
            <a:xfrm>
              <a:off x="8202939" y="5063921"/>
              <a:ext cx="3174834" cy="1200150"/>
            </a:xfrm>
            <a:prstGeom prst="rect">
              <a:avLst/>
            </a:prstGeom>
          </p:spPr>
        </p:pic>
        <p:pic>
          <p:nvPicPr>
            <p:cNvPr id="8" name="Picture 7">
              <a:extLst>
                <a:ext uri="{FF2B5EF4-FFF2-40B4-BE49-F238E27FC236}">
                  <a16:creationId xmlns:a16="http://schemas.microsoft.com/office/drawing/2014/main" id="{4D96649D-A746-470E-B666-779D803CCC1F}"/>
                </a:ext>
              </a:extLst>
            </p:cNvPr>
            <p:cNvPicPr>
              <a:picLocks noChangeAspect="1"/>
            </p:cNvPicPr>
            <p:nvPr/>
          </p:nvPicPr>
          <p:blipFill rotWithShape="1">
            <a:blip r:embed="rId8"/>
            <a:srcRect r="2074" b="-3423"/>
            <a:stretch/>
          </p:blipFill>
          <p:spPr>
            <a:xfrm>
              <a:off x="8202939" y="6244955"/>
              <a:ext cx="3174834" cy="367045"/>
            </a:xfrm>
            <a:prstGeom prst="rect">
              <a:avLst/>
            </a:prstGeom>
          </p:spPr>
        </p:pic>
      </p:grpSp>
      <p:cxnSp>
        <p:nvCxnSpPr>
          <p:cNvPr id="32" name="Straight Arrow Connector 31">
            <a:extLst>
              <a:ext uri="{FF2B5EF4-FFF2-40B4-BE49-F238E27FC236}">
                <a16:creationId xmlns:a16="http://schemas.microsoft.com/office/drawing/2014/main" id="{5D77A608-C75C-47DF-A3E2-989C627E75E8}"/>
              </a:ext>
            </a:extLst>
          </p:cNvPr>
          <p:cNvCxnSpPr/>
          <p:nvPr/>
        </p:nvCxnSpPr>
        <p:spPr>
          <a:xfrm flipH="1">
            <a:off x="9399734" y="6473051"/>
            <a:ext cx="529219"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F344023-8AEF-4D05-A004-0DB96D61421C}"/>
              </a:ext>
            </a:extLst>
          </p:cNvPr>
          <p:cNvSpPr/>
          <p:nvPr/>
        </p:nvSpPr>
        <p:spPr>
          <a:xfrm>
            <a:off x="8579566" y="1436204"/>
            <a:ext cx="1920240" cy="184666"/>
          </a:xfrm>
          <a:prstGeom prst="rect">
            <a:avLst/>
          </a:prstGeom>
          <a:solidFill>
            <a:schemeClr val="tx1"/>
          </a:solidFill>
        </p:spPr>
        <p:txBody>
          <a:bodyPr wrap="square">
            <a:spAutoFit/>
          </a:bodyPr>
          <a:lstStyle/>
          <a:p>
            <a:r>
              <a:rPr lang="en-US" sz="600" dirty="0">
                <a:solidFill>
                  <a:schemeClr val="bg1">
                    <a:lumMod val="50000"/>
                    <a:lumOff val="50000"/>
                  </a:schemeClr>
                </a:solidFill>
                <a:latin typeface="Calibri" panose="020F0502020204030204" pitchFamily="34" charset="0"/>
                <a:cs typeface="Calibri" panose="020F0502020204030204" pitchFamily="34" charset="0"/>
              </a:rPr>
              <a:t>tungnguyen@gmail.com</a:t>
            </a:r>
          </a:p>
        </p:txBody>
      </p:sp>
      <p:sp>
        <p:nvSpPr>
          <p:cNvPr id="15" name="TextBox 14">
            <a:extLst>
              <a:ext uri="{FF2B5EF4-FFF2-40B4-BE49-F238E27FC236}">
                <a16:creationId xmlns:a16="http://schemas.microsoft.com/office/drawing/2014/main" id="{7ED71DE3-2758-4C25-A1B3-738C0E816C62}"/>
              </a:ext>
            </a:extLst>
          </p:cNvPr>
          <p:cNvSpPr txBox="1"/>
          <p:nvPr/>
        </p:nvSpPr>
        <p:spPr>
          <a:xfrm>
            <a:off x="8579566" y="4355623"/>
            <a:ext cx="1645920" cy="137160"/>
          </a:xfrm>
          <a:prstGeom prst="rect">
            <a:avLst/>
          </a:prstGeom>
          <a:solidFill>
            <a:schemeClr val="tx1"/>
          </a:solidFill>
        </p:spPr>
        <p:txBody>
          <a:bodyPr wrap="square" rtlCol="0">
            <a:spAutoFit/>
          </a:bodyPr>
          <a:lstStyle/>
          <a:p>
            <a:r>
              <a:rPr lang="en-US" sz="700" dirty="0">
                <a:solidFill>
                  <a:schemeClr val="bg1"/>
                </a:solidFill>
              </a:rPr>
              <a:t>Nguyen</a:t>
            </a:r>
          </a:p>
        </p:txBody>
      </p:sp>
      <p:sp>
        <p:nvSpPr>
          <p:cNvPr id="16" name="Rectangle 15">
            <a:extLst>
              <a:ext uri="{FF2B5EF4-FFF2-40B4-BE49-F238E27FC236}">
                <a16:creationId xmlns:a16="http://schemas.microsoft.com/office/drawing/2014/main" id="{23514B7E-9047-4E2E-A330-C98BEE68F79C}"/>
              </a:ext>
            </a:extLst>
          </p:cNvPr>
          <p:cNvSpPr/>
          <p:nvPr/>
        </p:nvSpPr>
        <p:spPr>
          <a:xfrm>
            <a:off x="493426" y="2622794"/>
            <a:ext cx="7141112" cy="2268506"/>
          </a:xfrm>
          <a:prstGeom prst="rect">
            <a:avLst/>
          </a:prstGeom>
        </p:spPr>
        <p:txBody>
          <a:bodyPr wrap="square">
            <a:spAutoFit/>
          </a:bodyPr>
          <a:lstStyle/>
          <a:p>
            <a:pPr algn="just">
              <a:lnSpc>
                <a:spcPct val="114000"/>
              </a:lnSpc>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đổi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thông</a:t>
            </a:r>
            <a:r>
              <a:rPr lang="en-US" dirty="0">
                <a:latin typeface="Arial" panose="020B0604020202020204" pitchFamily="34" charset="0"/>
                <a:ea typeface="Times New Roman" panose="02020603050405020304" pitchFamily="18" charset="0"/>
                <a:cs typeface="Arial" panose="020B0604020202020204" pitchFamily="34" charset="0"/>
              </a:rPr>
              <a:t> tin </a:t>
            </a:r>
            <a:r>
              <a:rPr lang="en-US" dirty="0" err="1">
                <a:latin typeface="Arial" panose="020B0604020202020204" pitchFamily="34" charset="0"/>
                <a:ea typeface="Times New Roman" panose="02020603050405020304" pitchFamily="18" charset="0"/>
                <a:cs typeface="Arial" panose="020B0604020202020204" pitchFamily="34" charset="0"/>
              </a:rPr>
              <a:t>cá</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nhân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tùy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biến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hiển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thị</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chọn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Thông</a:t>
            </a:r>
            <a:r>
              <a:rPr lang="en-US" b="1" dirty="0">
                <a:latin typeface="Arial" panose="020B0604020202020204" pitchFamily="34" charset="0"/>
                <a:ea typeface="Times New Roman" panose="02020603050405020304" pitchFamily="18" charset="0"/>
                <a:cs typeface="Arial" panose="020B0604020202020204" pitchFamily="34" charset="0"/>
              </a:rPr>
              <a:t> tin ng</a:t>
            </a:r>
            <a:r>
              <a:rPr lang="vi-VN" b="1" dirty="0">
                <a:latin typeface="Arial" panose="020B0604020202020204" pitchFamily="34" charset="0"/>
                <a:ea typeface="Times New Roman" panose="02020603050405020304" pitchFamily="18" charset="0"/>
                <a:cs typeface="Arial" panose="020B0604020202020204" pitchFamily="34" charset="0"/>
              </a:rPr>
              <a:t>ư</a:t>
            </a:r>
            <a:r>
              <a:rPr lang="en-US" b="1" dirty="0" err="1">
                <a:latin typeface="Arial" panose="020B0604020202020204" pitchFamily="34" charset="0"/>
                <a:ea typeface="Times New Roman" panose="02020603050405020304" pitchFamily="18" charset="0"/>
                <a:cs typeface="Arial" panose="020B0604020202020204" pitchFamily="34" charset="0"/>
              </a:rPr>
              <a:t>ời</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dùng</a:t>
            </a:r>
            <a:endParaRPr lang="en-US"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4000"/>
              </a:lnSpc>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Sau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đổi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chọn</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Submit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l</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u </a:t>
            </a:r>
            <a:r>
              <a:rPr lang="en-US" dirty="0" err="1">
                <a:latin typeface="Arial" panose="020B0604020202020204" pitchFamily="34" charset="0"/>
                <a:ea typeface="Times New Roman" panose="02020603050405020304" pitchFamily="18" charset="0"/>
                <a:cs typeface="Arial" panose="020B0604020202020204" pitchFamily="34" charset="0"/>
              </a:rPr>
              <a:t>lại</a:t>
            </a:r>
            <a:endParaRPr lang="en-US" dirty="0">
              <a:latin typeface="Arial" panose="020B0604020202020204" pitchFamily="34" charset="0"/>
              <a:ea typeface="Times New Roman" panose="02020603050405020304" pitchFamily="18" charset="0"/>
              <a:cs typeface="Arial" panose="020B0604020202020204" pitchFamily="34" charset="0"/>
            </a:endParaRPr>
          </a:p>
          <a:p>
            <a:pPr marL="357188" algn="just">
              <a:lnSpc>
                <a:spcPct val="114000"/>
              </a:lnSpc>
              <a:spcBef>
                <a:spcPts val="600"/>
              </a:spcBef>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 </a:t>
            </a:r>
            <a:r>
              <a:rPr lang="vi-VN" b="1" i="1" dirty="0">
                <a:latin typeface="Arial" panose="020B0604020202020204" pitchFamily="34" charset="0"/>
                <a:ea typeface="Times New Roman" panose="02020603050405020304" pitchFamily="18" charset="0"/>
                <a:cs typeface="Arial" panose="020B0604020202020204" pitchFamily="34" charset="0"/>
              </a:rPr>
              <a:t>Lưu ý</a:t>
            </a:r>
            <a:r>
              <a:rPr lang="vi-VN" dirty="0">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ea typeface="Times New Roman" panose="02020603050405020304" pitchFamily="18" charset="0"/>
                <a:cs typeface="Arial" panose="020B0604020202020204" pitchFamily="34" charset="0"/>
              </a:rPr>
              <a:t> Trong </a:t>
            </a:r>
            <a:r>
              <a:rPr lang="en-US" dirty="0" err="1">
                <a:latin typeface="Arial" panose="020B0604020202020204" pitchFamily="34" charset="0"/>
                <a:ea typeface="Times New Roman" panose="02020603050405020304" pitchFamily="18" charset="0"/>
                <a:cs typeface="Arial" panose="020B0604020202020204" pitchFamily="34" charset="0"/>
              </a:rPr>
              <a:t>tr</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hợp</a:t>
            </a:r>
            <a:r>
              <a:rPr lang="en-US" dirty="0">
                <a:latin typeface="Arial" panose="020B0604020202020204" pitchFamily="34" charset="0"/>
                <a:ea typeface="Times New Roman" panose="02020603050405020304" pitchFamily="18" charset="0"/>
                <a:cs typeface="Arial" panose="020B0604020202020204" pitchFamily="34" charset="0"/>
              </a:rPr>
              <a:t> ng</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dùng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đổi</a:t>
            </a:r>
            <a:r>
              <a:rPr lang="en-US" dirty="0">
                <a:latin typeface="Arial" panose="020B0604020202020204" pitchFamily="34" charset="0"/>
                <a:ea typeface="Times New Roman" panose="02020603050405020304" pitchFamily="18" charset="0"/>
                <a:cs typeface="Arial" panose="020B0604020202020204" pitchFamily="34" charset="0"/>
              </a:rPr>
              <a:t> email, email </a:t>
            </a:r>
            <a:r>
              <a:rPr lang="en-US" dirty="0" err="1">
                <a:latin typeface="Arial" panose="020B0604020202020204" pitchFamily="34" charset="0"/>
                <a:ea typeface="Times New Roman" panose="02020603050405020304" pitchFamily="18" charset="0"/>
                <a:cs typeface="Arial" panose="020B0604020202020204" pitchFamily="34" charset="0"/>
              </a:rPr>
              <a:t>mới</a:t>
            </a:r>
            <a:r>
              <a:rPr lang="en-US" dirty="0">
                <a:latin typeface="Arial" panose="020B0604020202020204" pitchFamily="34" charset="0"/>
                <a:ea typeface="Times New Roman" panose="02020603050405020304" pitchFamily="18" charset="0"/>
                <a:cs typeface="Arial" panose="020B0604020202020204" pitchFamily="34" charset="0"/>
              </a:rPr>
              <a:t> chỉ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chấp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a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định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danh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tức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a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gắn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với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bất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kỳ</a:t>
            </a:r>
            <a:r>
              <a:rPr lang="en-US" dirty="0">
                <a:latin typeface="Arial" panose="020B0604020202020204" pitchFamily="34" charset="0"/>
                <a:ea typeface="Times New Roman" panose="02020603050405020304" pitchFamily="18" charset="0"/>
                <a:cs typeface="Arial" panose="020B0604020202020204" pitchFamily="34" charset="0"/>
              </a:rPr>
              <a:t> ng</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dùng</a:t>
            </a:r>
            <a:r>
              <a:rPr lang="en-US" dirty="0">
                <a:latin typeface="Arial" panose="020B0604020202020204" pitchFamily="34" charset="0"/>
                <a:ea typeface="Times New Roman" panose="02020603050405020304" pitchFamily="18" charset="0"/>
                <a:cs typeface="Arial" panose="020B0604020202020204" pitchFamily="34" charset="0"/>
              </a:rPr>
              <a:t> Turnitin </a:t>
            </a:r>
            <a:r>
              <a:rPr lang="en-US" dirty="0" err="1">
                <a:latin typeface="Arial" panose="020B0604020202020204" pitchFamily="34" charset="0"/>
                <a:ea typeface="Times New Roman" panose="02020603050405020304" pitchFamily="18" charset="0"/>
                <a:cs typeface="Arial" panose="020B0604020202020204" pitchFamily="34" charset="0"/>
              </a:rPr>
              <a:t>nào</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altLang="en-US" sz="16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09D5EAA-8A1A-43F1-B75F-907A61573638}"/>
              </a:ext>
            </a:extLst>
          </p:cNvPr>
          <p:cNvSpPr txBox="1"/>
          <p:nvPr/>
        </p:nvSpPr>
        <p:spPr>
          <a:xfrm>
            <a:off x="8579566" y="4887805"/>
            <a:ext cx="1645920" cy="137160"/>
          </a:xfrm>
          <a:prstGeom prst="rect">
            <a:avLst/>
          </a:prstGeom>
          <a:solidFill>
            <a:schemeClr val="tx1"/>
          </a:solidFill>
        </p:spPr>
        <p:txBody>
          <a:bodyPr wrap="square" rtlCol="0">
            <a:spAutoFit/>
          </a:bodyPr>
          <a:lstStyle/>
          <a:p>
            <a:r>
              <a:rPr lang="en-US" sz="700" dirty="0">
                <a:solidFill>
                  <a:schemeClr val="bg1"/>
                </a:solidFill>
              </a:rPr>
              <a:t>Tung</a:t>
            </a:r>
          </a:p>
        </p:txBody>
      </p:sp>
    </p:spTree>
    <p:extLst>
      <p:ext uri="{BB962C8B-B14F-4D97-AF65-F5344CB8AC3E}">
        <p14:creationId xmlns:p14="http://schemas.microsoft.com/office/powerpoint/2010/main" val="3211364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856D21-2A6F-4E2F-B913-A1712DD395E7}"/>
              </a:ext>
            </a:extLst>
          </p:cNvPr>
          <p:cNvSpPr>
            <a:spLocks noGrp="1"/>
          </p:cNvSpPr>
          <p:nvPr>
            <p:ph type="title"/>
          </p:nvPr>
        </p:nvSpPr>
        <p:spPr>
          <a:xfrm>
            <a:off x="0" y="2085975"/>
            <a:ext cx="12192000" cy="2457450"/>
          </a:xfrm>
          <a:solidFill>
            <a:schemeClr val="accent6">
              <a:lumMod val="60000"/>
              <a:lumOff val="40000"/>
            </a:schemeClr>
          </a:solidFill>
        </p:spPr>
        <p:txBody>
          <a:bodyPr/>
          <a:lstStyle/>
          <a:p>
            <a:r>
              <a:rPr lang="en-GB" dirty="0"/>
              <a:t>2. NỘP BÀI TẬP</a:t>
            </a:r>
          </a:p>
        </p:txBody>
      </p:sp>
    </p:spTree>
    <p:extLst>
      <p:ext uri="{BB962C8B-B14F-4D97-AF65-F5344CB8AC3E}">
        <p14:creationId xmlns:p14="http://schemas.microsoft.com/office/powerpoint/2010/main" val="2672293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6" name="TextBox 5">
            <a:extLst>
              <a:ext uri="{FF2B5EF4-FFF2-40B4-BE49-F238E27FC236}">
                <a16:creationId xmlns:a16="http://schemas.microsoft.com/office/drawing/2014/main" id="{08C9F0A4-84A4-4BF7-84B5-5D7B46F12F64}"/>
              </a:ext>
            </a:extLst>
          </p:cNvPr>
          <p:cNvSpPr txBox="1"/>
          <p:nvPr/>
        </p:nvSpPr>
        <p:spPr>
          <a:xfrm>
            <a:off x="329290" y="379838"/>
            <a:ext cx="9482496" cy="523220"/>
          </a:xfrm>
          <a:prstGeom prst="rect">
            <a:avLst/>
          </a:prstGeom>
          <a:noFill/>
        </p:spPr>
        <p:txBody>
          <a:bodyPr wrap="square" rtlCol="0">
            <a:spAutoFit/>
          </a:bodyPr>
          <a:lstStyle/>
          <a:p>
            <a:r>
              <a:rPr lang="en-US" sz="2800" b="1" dirty="0">
                <a:solidFill>
                  <a:schemeClr val="bg1">
                    <a:lumMod val="50000"/>
                    <a:lumOff val="50000"/>
                  </a:schemeClr>
                </a:solidFill>
                <a:latin typeface="Arial" panose="020B0604020202020204" pitchFamily="34" charset="0"/>
                <a:cs typeface="Arial" panose="020B0604020202020204" pitchFamily="34" charset="0"/>
              </a:rPr>
              <a:t>*** BÀI TẬP LUẬN &amp; CÁC L</a:t>
            </a:r>
            <a:r>
              <a:rPr lang="vi-VN" sz="2800" b="1" dirty="0">
                <a:solidFill>
                  <a:schemeClr val="bg1">
                    <a:lumMod val="50000"/>
                    <a:lumOff val="50000"/>
                  </a:schemeClr>
                </a:solidFill>
                <a:latin typeface="Arial" panose="020B0604020202020204" pitchFamily="34" charset="0"/>
                <a:cs typeface="Arial" panose="020B0604020202020204" pitchFamily="34" charset="0"/>
              </a:rPr>
              <a:t>Ư</a:t>
            </a:r>
            <a:r>
              <a:rPr lang="en-US" sz="2800" b="1" dirty="0">
                <a:solidFill>
                  <a:schemeClr val="bg1">
                    <a:lumMod val="50000"/>
                    <a:lumOff val="50000"/>
                  </a:schemeClr>
                </a:solidFill>
                <a:latin typeface="Arial" panose="020B0604020202020204" pitchFamily="34" charset="0"/>
                <a:cs typeface="Arial" panose="020B0604020202020204" pitchFamily="34" charset="0"/>
              </a:rPr>
              <a:t>U Ý</a:t>
            </a:r>
          </a:p>
        </p:txBody>
      </p:sp>
      <p:sp>
        <p:nvSpPr>
          <p:cNvPr id="7" name="TextBox 6">
            <a:extLst>
              <a:ext uri="{FF2B5EF4-FFF2-40B4-BE49-F238E27FC236}">
                <a16:creationId xmlns:a16="http://schemas.microsoft.com/office/drawing/2014/main" id="{20C560C0-D114-41E6-86E4-0339D9048590}"/>
              </a:ext>
            </a:extLst>
          </p:cNvPr>
          <p:cNvSpPr txBox="1"/>
          <p:nvPr/>
        </p:nvSpPr>
        <p:spPr>
          <a:xfrm>
            <a:off x="473001" y="1485989"/>
            <a:ext cx="10819113" cy="4553682"/>
          </a:xfrm>
          <a:prstGeom prst="rect">
            <a:avLst/>
          </a:prstGeom>
          <a:noFill/>
        </p:spPr>
        <p:txBody>
          <a:bodyPr wrap="square" rtlCol="0">
            <a:spAutoFit/>
          </a:bodyPr>
          <a:lstStyle/>
          <a:p>
            <a:pPr algn="just">
              <a:lnSpc>
                <a:spcPts val="2700"/>
              </a:lnSpc>
            </a:pPr>
            <a:r>
              <a:rPr lang="en-US" sz="1600" dirty="0">
                <a:latin typeface="Arial" panose="020B0604020202020204" pitchFamily="34" charset="0"/>
                <a:ea typeface="Times New Roman" panose="02020603050405020304" pitchFamily="18" charset="0"/>
                <a:cs typeface="Arial" panose="020B0604020202020204" pitchFamily="34" charset="0"/>
              </a:rPr>
              <a:t>HV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nhiều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lần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đến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bản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ợc</a:t>
            </a:r>
            <a:r>
              <a:rPr lang="en-US" sz="1600" dirty="0">
                <a:latin typeface="Arial" panose="020B0604020202020204" pitchFamily="34" charset="0"/>
                <a:ea typeface="Times New Roman" panose="02020603050405020304" pitchFamily="18" charset="0"/>
                <a:cs typeface="Arial" panose="020B0604020202020204" pitchFamily="34" charset="0"/>
              </a:rPr>
              <a:t> GV </a:t>
            </a:r>
            <a:r>
              <a:rPr lang="en-US" sz="1600" dirty="0" err="1">
                <a:latin typeface="Arial" panose="020B0604020202020204" pitchFamily="34" charset="0"/>
                <a:ea typeface="Times New Roman" panose="02020603050405020304" pitchFamily="18" charset="0"/>
                <a:cs typeface="Arial" panose="020B0604020202020204" pitchFamily="34" charset="0"/>
              </a:rPr>
              <a:t>thông</a:t>
            </a:r>
            <a:r>
              <a:rPr lang="en-US" sz="1600" dirty="0">
                <a:latin typeface="Arial" panose="020B0604020202020204" pitchFamily="34" charset="0"/>
                <a:ea typeface="Times New Roman" panose="02020603050405020304" pitchFamily="18" charset="0"/>
                <a:cs typeface="Arial" panose="020B0604020202020204" pitchFamily="34" charset="0"/>
              </a:rPr>
              <a:t> qua </a:t>
            </a:r>
            <a:r>
              <a:rPr lang="en-US" sz="1600" dirty="0" err="1">
                <a:latin typeface="Arial" panose="020B0604020202020204" pitchFamily="34" charset="0"/>
                <a:ea typeface="Times New Roman" panose="02020603050405020304" pitchFamily="18" charset="0"/>
                <a:cs typeface="Arial" panose="020B0604020202020204" pitchFamily="34" charset="0"/>
              </a:rPr>
              <a:t>về</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phần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nội</a:t>
            </a:r>
            <a:r>
              <a:rPr lang="en-US" sz="1600" dirty="0">
                <a:latin typeface="Arial" panose="020B0604020202020204" pitchFamily="34" charset="0"/>
                <a:ea typeface="Times New Roman" panose="02020603050405020304" pitchFamily="18" charset="0"/>
                <a:cs typeface="Arial" panose="020B0604020202020204" pitchFamily="34" charset="0"/>
              </a:rPr>
              <a:t> dung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đạt </a:t>
            </a:r>
            <a:r>
              <a:rPr lang="en-US" sz="1600" dirty="0" err="1">
                <a:latin typeface="Arial" panose="020B0604020202020204" pitchFamily="34" charset="0"/>
                <a:ea typeface="Times New Roman" panose="02020603050405020304" pitchFamily="18" charset="0"/>
                <a:cs typeface="Arial" panose="020B0604020202020204" pitchFamily="34" charset="0"/>
              </a:rPr>
              <a:t>chuẩn</a:t>
            </a:r>
            <a:r>
              <a:rPr lang="en-US" sz="1600" dirty="0">
                <a:latin typeface="Arial" panose="020B0604020202020204" pitchFamily="34" charset="0"/>
                <a:ea typeface="Times New Roman" panose="02020603050405020304" pitchFamily="18" charset="0"/>
                <a:cs typeface="Arial" panose="020B0604020202020204" pitchFamily="34" charset="0"/>
              </a:rPr>
              <a:t> quy </a:t>
            </a:r>
            <a:r>
              <a:rPr lang="en-US" sz="1600" dirty="0" err="1">
                <a:latin typeface="Arial" panose="020B0604020202020204" pitchFamily="34" charset="0"/>
                <a:ea typeface="Times New Roman" panose="02020603050405020304" pitchFamily="18" charset="0"/>
                <a:cs typeface="Arial" panose="020B0604020202020204" pitchFamily="34" charset="0"/>
              </a:rPr>
              <a:t>định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về</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liêm</a:t>
            </a:r>
            <a:r>
              <a:rPr lang="en-US" sz="1600" dirty="0">
                <a:latin typeface="Arial" panose="020B0604020202020204" pitchFamily="34" charset="0"/>
                <a:ea typeface="Times New Roman" panose="02020603050405020304" pitchFamily="18" charset="0"/>
                <a:cs typeface="Arial" panose="020B0604020202020204" pitchFamily="34" charset="0"/>
              </a:rPr>
              <a:t> chính </a:t>
            </a:r>
            <a:r>
              <a:rPr lang="en-US" sz="1600" dirty="0" err="1">
                <a:latin typeface="Arial" panose="020B0604020202020204" pitchFamily="34" charset="0"/>
                <a:ea typeface="Times New Roman" panose="02020603050405020304" pitchFamily="18" charset="0"/>
                <a:cs typeface="Arial" panose="020B0604020202020204" pitchFamily="34" charset="0"/>
              </a:rPr>
              <a:t>học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thuật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ơ</a:t>
            </a:r>
            <a:r>
              <a:rPr lang="en-US" sz="1600" dirty="0">
                <a:latin typeface="Arial" panose="020B0604020202020204" pitchFamily="34" charset="0"/>
                <a:ea typeface="Times New Roman" panose="02020603050405020304" pitchFamily="18" charset="0"/>
                <a:cs typeface="Arial" panose="020B0604020202020204" pitchFamily="34" charset="0"/>
              </a:rPr>
              <a:t>n </a:t>
            </a:r>
            <a:r>
              <a:rPr lang="en-US" sz="1600" dirty="0" err="1">
                <a:latin typeface="Arial" panose="020B0604020202020204" pitchFamily="34" charset="0"/>
                <a:ea typeface="Times New Roman" panose="02020603050405020304" pitchFamily="18" charset="0"/>
                <a:cs typeface="Arial" panose="020B0604020202020204" pitchFamily="34" charset="0"/>
              </a:rPr>
              <a:t>vị</a:t>
            </a:r>
            <a:r>
              <a:rPr lang="en-US" sz="1600" dirty="0">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ts val="2700"/>
              </a:lnSpc>
              <a:buFontTx/>
              <a:buChar char="-"/>
            </a:pP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viết</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ợc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sẽ</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ợc</a:t>
            </a:r>
            <a:r>
              <a:rPr lang="en-US" sz="1600" dirty="0">
                <a:latin typeface="Arial" panose="020B0604020202020204" pitchFamily="34" charset="0"/>
                <a:ea typeface="Times New Roman" panose="02020603050405020304" pitchFamily="18" charset="0"/>
                <a:cs typeface="Arial" panose="020B0604020202020204" pitchFamily="34" charset="0"/>
              </a:rPr>
              <a:t> TỰ ĐỘNG L</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a:latin typeface="Arial" panose="020B0604020202020204" pitchFamily="34" charset="0"/>
                <a:ea typeface="Times New Roman" panose="02020603050405020304" pitchFamily="18" charset="0"/>
                <a:cs typeface="Arial" panose="020B0604020202020204" pitchFamily="34" charset="0"/>
              </a:rPr>
              <a:t>U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Kho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viết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Học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SẼ TRỞ THÀNH DỮ LIỆU ĐỐI CHIẾU </a:t>
            </a:r>
            <a:r>
              <a:rPr lang="en-US" sz="1600" b="1" dirty="0" err="1">
                <a:latin typeface="Arial" panose="020B0604020202020204" pitchFamily="34" charset="0"/>
                <a:ea typeface="Times New Roman" panose="02020603050405020304" pitchFamily="18" charset="0"/>
                <a:cs typeface="Arial" panose="020B0604020202020204" pitchFamily="34" charset="0"/>
              </a:rPr>
              <a:t>ngay</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khi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bài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tập</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hết</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hạn</a:t>
            </a:r>
            <a:r>
              <a:rPr lang="en-US" sz="1600" dirty="0">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ts val="2700"/>
              </a:lnSpc>
              <a:buFontTx/>
              <a:buChar char="-"/>
            </a:pPr>
            <a:r>
              <a:rPr lang="en-US" sz="1600" b="1" dirty="0" err="1">
                <a:latin typeface="Arial" panose="020B0604020202020204" pitchFamily="34" charset="0"/>
                <a:ea typeface="Times New Roman" panose="02020603050405020304" pitchFamily="18" charset="0"/>
                <a:cs typeface="Arial" panose="020B0604020202020204" pitchFamily="34" charset="0"/>
              </a:rPr>
              <a:t>Tr</a:t>
            </a:r>
            <a:r>
              <a:rPr lang="vi-VN" sz="1600" b="1" dirty="0">
                <a:latin typeface="Arial" panose="020B0604020202020204" pitchFamily="34" charset="0"/>
                <a:ea typeface="Times New Roman" panose="02020603050405020304" pitchFamily="18" charset="0"/>
                <a:cs typeface="Arial" panose="020B0604020202020204" pitchFamily="34" charset="0"/>
              </a:rPr>
              <a:t>ư</a:t>
            </a:r>
            <a:r>
              <a:rPr lang="en-US" sz="1600" b="1" dirty="0" err="1">
                <a:latin typeface="Arial" panose="020B0604020202020204" pitchFamily="34" charset="0"/>
                <a:ea typeface="Times New Roman" panose="02020603050405020304" pitchFamily="18" charset="0"/>
                <a:cs typeface="Arial" panose="020B0604020202020204" pitchFamily="34" charset="0"/>
              </a:rPr>
              <a:t>ớc</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khi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bài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tập</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hết</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hạn</a:t>
            </a:r>
            <a:r>
              <a:rPr lang="en-US" sz="1600" dirty="0">
                <a:latin typeface="Arial" panose="020B0604020202020204" pitchFamily="34" charset="0"/>
                <a:ea typeface="Times New Roman" panose="02020603050405020304" pitchFamily="18" charset="0"/>
                <a:cs typeface="Arial" panose="020B0604020202020204" pitchFamily="34" charset="0"/>
              </a:rPr>
              <a:t>, CV, GV, SV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tự</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đã</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a:latin typeface="Arial" panose="020B0604020202020204" pitchFamily="34" charset="0"/>
                <a:ea typeface="Times New Roman" panose="02020603050405020304" pitchFamily="18" charset="0"/>
                <a:cs typeface="Arial" panose="020B0604020202020204" pitchFamily="34" charset="0"/>
              </a:rPr>
              <a:t>ng Turnitin </a:t>
            </a:r>
            <a:r>
              <a:rPr lang="en-US" sz="1600" dirty="0" err="1">
                <a:latin typeface="Arial" panose="020B0604020202020204" pitchFamily="34" charset="0"/>
                <a:ea typeface="Times New Roman" panose="02020603050405020304" pitchFamily="18" charset="0"/>
                <a:cs typeface="Arial" panose="020B0604020202020204" pitchFamily="34" charset="0"/>
              </a:rPr>
              <a:t>sẽ</a:t>
            </a:r>
            <a:r>
              <a:rPr lang="en-US" sz="1600" dirty="0">
                <a:latin typeface="Arial" panose="020B0604020202020204" pitchFamily="34" charset="0"/>
                <a:ea typeface="Times New Roman" panose="02020603050405020304" pitchFamily="18" charset="0"/>
                <a:cs typeface="Arial" panose="020B0604020202020204" pitchFamily="34" charset="0"/>
              </a:rPr>
              <a:t> chỉ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hẳn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này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sau</a:t>
            </a:r>
            <a:r>
              <a:rPr lang="en-US" sz="1600" dirty="0">
                <a:latin typeface="Arial" panose="020B0604020202020204" pitchFamily="34" charset="0"/>
                <a:ea typeface="Times New Roman" panose="02020603050405020304" pitchFamily="18" charset="0"/>
                <a:cs typeface="Arial" panose="020B0604020202020204" pitchFamily="34" charset="0"/>
              </a:rPr>
              <a:t> 90 </a:t>
            </a:r>
            <a:r>
              <a:rPr lang="en-US" sz="1600" dirty="0" err="1">
                <a:latin typeface="Arial" panose="020B0604020202020204" pitchFamily="34" charset="0"/>
                <a:ea typeface="Times New Roman" panose="02020603050405020304" pitchFamily="18" charset="0"/>
                <a:cs typeface="Arial" panose="020B0604020202020204" pitchFamily="34" charset="0"/>
              </a:rPr>
              <a:t>ngày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phân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tích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làm</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việc</a:t>
            </a:r>
            <a:r>
              <a:rPr lang="en-US" sz="1600" dirty="0">
                <a:latin typeface="Arial" panose="020B0604020202020204" pitchFamily="34" charset="0"/>
                <a:ea typeface="Times New Roman" panose="02020603050405020304" pitchFamily="18" charset="0"/>
                <a:cs typeface="Arial" panose="020B0604020202020204" pitchFamily="34" charset="0"/>
              </a:rPr>
              <a:t>. </a:t>
            </a:r>
          </a:p>
          <a:p>
            <a:pPr marL="285750" indent="-285750" algn="just">
              <a:lnSpc>
                <a:spcPts val="2700"/>
              </a:lnSpc>
              <a:buFontTx/>
              <a:buChar char="-"/>
            </a:pPr>
            <a:r>
              <a:rPr lang="en-US" sz="1600" b="1" dirty="0">
                <a:latin typeface="Arial" panose="020B0604020202020204" pitchFamily="34" charset="0"/>
                <a:ea typeface="Times New Roman" panose="02020603050405020304" pitchFamily="18" charset="0"/>
                <a:cs typeface="Arial" panose="020B0604020202020204" pitchFamily="34" charset="0"/>
              </a:rPr>
              <a:t>Sau </a:t>
            </a:r>
            <a:r>
              <a:rPr lang="en-US" sz="1600" b="1" dirty="0" err="1">
                <a:latin typeface="Arial" panose="020B0604020202020204" pitchFamily="34" charset="0"/>
                <a:ea typeface="Times New Roman" panose="02020603050405020304" pitchFamily="18" charset="0"/>
                <a:cs typeface="Arial" panose="020B0604020202020204" pitchFamily="34" charset="0"/>
              </a:rPr>
              <a:t>khi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bài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tập</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hết</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hạn</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nếu</a:t>
            </a:r>
            <a:r>
              <a:rPr lang="en-US" sz="1600" dirty="0">
                <a:latin typeface="Arial" panose="020B0604020202020204" pitchFamily="34" charset="0"/>
                <a:ea typeface="Times New Roman" panose="02020603050405020304" pitchFamily="18" charset="0"/>
                <a:cs typeface="Arial" panose="020B0604020202020204" pitchFamily="34" charset="0"/>
              </a:rPr>
              <a:t> CV, GV, SV </a:t>
            </a:r>
            <a:r>
              <a:rPr lang="en-US" sz="1600" dirty="0" err="1">
                <a:latin typeface="Arial" panose="020B0604020202020204" pitchFamily="34" charset="0"/>
                <a:ea typeface="Times New Roman" panose="02020603050405020304" pitchFamily="18" charset="0"/>
                <a:cs typeface="Arial" panose="020B0604020202020204" pitchFamily="34" charset="0"/>
              </a:rPr>
              <a:t>thực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hiện</a:t>
            </a:r>
            <a:r>
              <a:rPr lang="en-US" sz="1600" dirty="0">
                <a:latin typeface="Arial" panose="020B0604020202020204" pitchFamily="34" charset="0"/>
                <a:ea typeface="Times New Roman" panose="02020603050405020304" pitchFamily="18" charset="0"/>
                <a:cs typeface="Arial" panose="020B0604020202020204" pitchFamily="34" charset="0"/>
              </a:rPr>
              <a:t> 1 </a:t>
            </a:r>
            <a:r>
              <a:rPr lang="en-US" sz="1600" dirty="0" err="1">
                <a:latin typeface="Arial" panose="020B0604020202020204" pitchFamily="34" charset="0"/>
                <a:ea typeface="Times New Roman" panose="02020603050405020304" pitchFamily="18" charset="0"/>
                <a:cs typeface="Arial" panose="020B0604020202020204" pitchFamily="34" charset="0"/>
              </a:rPr>
              <a:t>trong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thao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tác</a:t>
            </a:r>
            <a:r>
              <a:rPr lang="en-US" sz="1600" dirty="0">
                <a:latin typeface="Arial" panose="020B0604020202020204" pitchFamily="34" charset="0"/>
                <a:ea typeface="Times New Roman" panose="02020603050405020304" pitchFamily="18" charset="0"/>
                <a:cs typeface="Arial" panose="020B0604020202020204" pitchFamily="34" charset="0"/>
              </a:rPr>
              <a:t>:</a:t>
            </a:r>
          </a:p>
          <a:p>
            <a:pPr algn="just">
              <a:lnSpc>
                <a:spcPts val="2700"/>
              </a:lnSpc>
            </a:pP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lớp</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ts val="2700"/>
              </a:lnSpc>
            </a:pP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tập</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ts val="2700"/>
              </a:lnSpc>
            </a:pP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ts val="2700"/>
              </a:lnSpc>
            </a:pP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mục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bị</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xóa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sẽ</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hiển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thị</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trong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những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người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quan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a:latin typeface="Arial" panose="020B0604020202020204" pitchFamily="34" charset="0"/>
                <a:ea typeface="Times New Roman" panose="02020603050405020304" pitchFamily="18" charset="0"/>
                <a:cs typeface="Arial" panose="020B0604020202020204" pitchFamily="34" charset="0"/>
              </a:rPr>
              <a:t>ng </a:t>
            </a:r>
            <a:r>
              <a:rPr lang="en-US" sz="1600" dirty="0" err="1">
                <a:latin typeface="Arial" panose="020B0604020202020204" pitchFamily="34" charset="0"/>
                <a:ea typeface="Times New Roman" panose="02020603050405020304" pitchFamily="18" charset="0"/>
                <a:cs typeface="Arial" panose="020B0604020202020204" pitchFamily="34" charset="0"/>
              </a:rPr>
              <a:t>dữ</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liệu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về</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VẪN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a:latin typeface="Arial" panose="020B0604020202020204" pitchFamily="34" charset="0"/>
                <a:ea typeface="Times New Roman" panose="02020603050405020304" pitchFamily="18" charset="0"/>
                <a:cs typeface="Arial" panose="020B0604020202020204" pitchFamily="34" charset="0"/>
              </a:rPr>
              <a:t>ỢC LƯU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Kho </a:t>
            </a:r>
            <a:r>
              <a:rPr lang="en-US" sz="1600" dirty="0" err="1">
                <a:latin typeface="Arial" panose="020B0604020202020204" pitchFamily="34" charset="0"/>
                <a:ea typeface="Times New Roman" panose="02020603050405020304" pitchFamily="18" charset="0"/>
                <a:cs typeface="Arial" panose="020B0604020202020204" pitchFamily="34" charset="0"/>
              </a:rPr>
              <a:t>dữ</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liệu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đối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chiếu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b="1" dirty="0" err="1">
                <a:latin typeface="Arial" panose="020B0604020202020204" pitchFamily="34" charset="0"/>
                <a:ea typeface="Times New Roman" panose="02020603050405020304" pitchFamily="18" charset="0"/>
                <a:cs typeface="Arial" panose="020B0604020202020204" pitchFamily="34" charset="0"/>
              </a:rPr>
              <a:t>Vì</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vậy</a:t>
            </a:r>
            <a:r>
              <a:rPr lang="en-US" sz="1600" b="1" dirty="0">
                <a:latin typeface="Arial" panose="020B0604020202020204" pitchFamily="34" charset="0"/>
                <a:ea typeface="Times New Roman" panose="02020603050405020304" pitchFamily="18" charset="0"/>
                <a:cs typeface="Arial" panose="020B0604020202020204" pitchFamily="34" charset="0"/>
              </a:rPr>
              <a:t>, ng</a:t>
            </a:r>
            <a:r>
              <a:rPr lang="vi-VN" sz="1600" b="1" dirty="0">
                <a:latin typeface="Arial" panose="020B0604020202020204" pitchFamily="34" charset="0"/>
                <a:ea typeface="Times New Roman" panose="02020603050405020304" pitchFamily="18" charset="0"/>
                <a:cs typeface="Arial" panose="020B0604020202020204" pitchFamily="34" charset="0"/>
              </a:rPr>
              <a:t>ư</a:t>
            </a:r>
            <a:r>
              <a:rPr lang="en-US" sz="1600" b="1" dirty="0" err="1">
                <a:latin typeface="Arial" panose="020B0604020202020204" pitchFamily="34" charset="0"/>
                <a:ea typeface="Times New Roman" panose="02020603050405020304" pitchFamily="18" charset="0"/>
                <a:cs typeface="Arial" panose="020B0604020202020204" pitchFamily="34" charset="0"/>
              </a:rPr>
              <a:t>ời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dùng</a:t>
            </a:r>
            <a:r>
              <a:rPr lang="en-US" sz="1600" b="1" dirty="0">
                <a:latin typeface="Arial" panose="020B0604020202020204" pitchFamily="34" charset="0"/>
                <a:ea typeface="Times New Roman" panose="02020603050405020304" pitchFamily="18" charset="0"/>
                <a:cs typeface="Arial" panose="020B0604020202020204" pitchFamily="34" charset="0"/>
              </a:rPr>
              <a:t> đ</a:t>
            </a:r>
            <a:r>
              <a:rPr lang="vi-VN" sz="1600" b="1" dirty="0">
                <a:latin typeface="Arial" panose="020B0604020202020204" pitchFamily="34" charset="0"/>
                <a:ea typeface="Times New Roman" panose="02020603050405020304" pitchFamily="18" charset="0"/>
                <a:cs typeface="Arial" panose="020B0604020202020204" pitchFamily="34" charset="0"/>
              </a:rPr>
              <a:t>ơ</a:t>
            </a:r>
            <a:r>
              <a:rPr lang="en-US" sz="1600" b="1" dirty="0">
                <a:latin typeface="Arial" panose="020B0604020202020204" pitchFamily="34" charset="0"/>
                <a:ea typeface="Times New Roman" panose="02020603050405020304" pitchFamily="18" charset="0"/>
                <a:cs typeface="Arial" panose="020B0604020202020204" pitchFamily="34" charset="0"/>
              </a:rPr>
              <a:t>n </a:t>
            </a:r>
            <a:r>
              <a:rPr lang="en-US" sz="1600" b="1" dirty="0" err="1">
                <a:latin typeface="Arial" panose="020B0604020202020204" pitchFamily="34" charset="0"/>
                <a:ea typeface="Times New Roman" panose="02020603050405020304" pitchFamily="18" charset="0"/>
                <a:cs typeface="Arial" panose="020B0604020202020204" pitchFamily="34" charset="0"/>
              </a:rPr>
              <a:t>vị</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cần</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hết</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sức</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cẩn</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thận</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với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thao</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tác</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này</a:t>
            </a:r>
            <a:r>
              <a:rPr lang="en-US" sz="1600" b="1" dirty="0">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1898463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6" name="TextBox 5">
            <a:extLst>
              <a:ext uri="{FF2B5EF4-FFF2-40B4-BE49-F238E27FC236}">
                <a16:creationId xmlns:a16="http://schemas.microsoft.com/office/drawing/2014/main" id="{08C9F0A4-84A4-4BF7-84B5-5D7B46F12F64}"/>
              </a:ext>
            </a:extLst>
          </p:cNvPr>
          <p:cNvSpPr txBox="1"/>
          <p:nvPr/>
        </p:nvSpPr>
        <p:spPr>
          <a:xfrm>
            <a:off x="329290" y="379838"/>
            <a:ext cx="9482496" cy="523220"/>
          </a:xfrm>
          <a:prstGeom prst="rect">
            <a:avLst/>
          </a:prstGeom>
          <a:noFill/>
        </p:spPr>
        <p:txBody>
          <a:bodyPr wrap="square" rtlCol="0">
            <a:spAutoFit/>
          </a:bodyPr>
          <a:lstStyle/>
          <a:p>
            <a:r>
              <a:rPr lang="en-US" sz="2800" b="1" dirty="0">
                <a:solidFill>
                  <a:schemeClr val="bg1">
                    <a:lumMod val="50000"/>
                    <a:lumOff val="50000"/>
                  </a:schemeClr>
                </a:solidFill>
                <a:latin typeface="Arial" panose="020B0604020202020204" pitchFamily="34" charset="0"/>
                <a:cs typeface="Arial" panose="020B0604020202020204" pitchFamily="34" charset="0"/>
              </a:rPr>
              <a:t>*** BÀI TẬP LUẬN &amp; CÁC L</a:t>
            </a:r>
            <a:r>
              <a:rPr lang="vi-VN" sz="2800" b="1" dirty="0">
                <a:solidFill>
                  <a:schemeClr val="bg1">
                    <a:lumMod val="50000"/>
                    <a:lumOff val="50000"/>
                  </a:schemeClr>
                </a:solidFill>
                <a:latin typeface="Arial" panose="020B0604020202020204" pitchFamily="34" charset="0"/>
                <a:cs typeface="Arial" panose="020B0604020202020204" pitchFamily="34" charset="0"/>
              </a:rPr>
              <a:t>Ư</a:t>
            </a:r>
            <a:r>
              <a:rPr lang="en-US" sz="2800" b="1" dirty="0">
                <a:solidFill>
                  <a:schemeClr val="bg1">
                    <a:lumMod val="50000"/>
                    <a:lumOff val="50000"/>
                  </a:schemeClr>
                </a:solidFill>
                <a:latin typeface="Arial" panose="020B0604020202020204" pitchFamily="34" charset="0"/>
                <a:cs typeface="Arial" panose="020B0604020202020204" pitchFamily="34" charset="0"/>
              </a:rPr>
              <a:t>U Ý</a:t>
            </a:r>
          </a:p>
        </p:txBody>
      </p:sp>
      <p:sp>
        <p:nvSpPr>
          <p:cNvPr id="7" name="TextBox 6">
            <a:extLst>
              <a:ext uri="{FF2B5EF4-FFF2-40B4-BE49-F238E27FC236}">
                <a16:creationId xmlns:a16="http://schemas.microsoft.com/office/drawing/2014/main" id="{20C560C0-D114-41E6-86E4-0339D9048590}"/>
              </a:ext>
            </a:extLst>
          </p:cNvPr>
          <p:cNvSpPr txBox="1"/>
          <p:nvPr/>
        </p:nvSpPr>
        <p:spPr>
          <a:xfrm>
            <a:off x="686444" y="1529532"/>
            <a:ext cx="10721785" cy="2129942"/>
          </a:xfrm>
          <a:prstGeom prst="rect">
            <a:avLst/>
          </a:prstGeom>
          <a:noFill/>
        </p:spPr>
        <p:txBody>
          <a:bodyPr wrap="square" rtlCol="0">
            <a:spAutoFit/>
          </a:bodyPr>
          <a:lstStyle/>
          <a:p>
            <a:pPr algn="just">
              <a:lnSpc>
                <a:spcPts val="2700"/>
              </a:lnSpc>
            </a:pPr>
            <a:r>
              <a:rPr lang="en-US" sz="1600" b="1" dirty="0">
                <a:latin typeface="Arial" panose="020B0604020202020204" pitchFamily="34" charset="0"/>
                <a:ea typeface="Times New Roman" panose="02020603050405020304" pitchFamily="18" charset="0"/>
                <a:cs typeface="Arial" panose="020B0604020202020204" pitchFamily="34" charset="0"/>
              </a:rPr>
              <a:t>TUYỆT ĐỐI </a:t>
            </a:r>
            <a:r>
              <a:rPr 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nhờ</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HV </a:t>
            </a:r>
            <a:r>
              <a:rPr lang="en-US" sz="1600" b="1" dirty="0" err="1">
                <a:latin typeface="Arial" panose="020B0604020202020204" pitchFamily="34" charset="0"/>
                <a:ea typeface="Times New Roman" panose="02020603050405020304" pitchFamily="18" charset="0"/>
                <a:cs typeface="Arial" panose="020B0604020202020204" pitchFamily="34" charset="0"/>
              </a:rPr>
              <a:t>khác</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hộ</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bằng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họ</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vì</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gắn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quyền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giả</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upload file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hệ</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thống</a:t>
            </a:r>
            <a:r>
              <a:rPr lang="en-US" sz="1600" dirty="0">
                <a:latin typeface="Arial" panose="020B0604020202020204" pitchFamily="34" charset="0"/>
                <a:ea typeface="Times New Roman" panose="02020603050405020304" pitchFamily="18" charset="0"/>
                <a:cs typeface="Arial" panose="020B0604020202020204" pitchFamily="34" charset="0"/>
              </a:rPr>
              <a:t>.</a:t>
            </a:r>
          </a:p>
          <a:p>
            <a:pPr algn="just">
              <a:lnSpc>
                <a:spcPts val="2700"/>
              </a:lnSpc>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ts val="2700"/>
              </a:lnSpc>
            </a:pPr>
            <a:r>
              <a:rPr lang="en-US" sz="1600" dirty="0">
                <a:latin typeface="Arial" panose="020B0604020202020204" pitchFamily="34" charset="0"/>
                <a:ea typeface="Times New Roman" panose="02020603050405020304" pitchFamily="18" charset="0"/>
                <a:cs typeface="Arial" panose="020B0604020202020204" pitchFamily="34" charset="0"/>
              </a:rPr>
              <a:t>Trong </a:t>
            </a:r>
            <a:r>
              <a:rPr lang="en-US" sz="1600" dirty="0" err="1">
                <a:latin typeface="Arial" panose="020B0604020202020204" pitchFamily="34" charset="0"/>
                <a:ea typeface="Times New Roman" panose="02020603050405020304" pitchFamily="18" charset="0"/>
                <a:cs typeface="Arial" panose="020B0604020202020204" pitchFamily="34" charset="0"/>
              </a:rPr>
              <a:t>tr</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hợp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bất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khả</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kháng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khiến</a:t>
            </a:r>
            <a:r>
              <a:rPr lang="en-US" sz="1600" dirty="0">
                <a:latin typeface="Arial" panose="020B0604020202020204" pitchFamily="34" charset="0"/>
                <a:ea typeface="Times New Roman" panose="02020603050405020304" pitchFamily="18" charset="0"/>
                <a:cs typeface="Arial" panose="020B0604020202020204" pitchFamily="34" charset="0"/>
              </a:rPr>
              <a:t> HV </a:t>
            </a:r>
            <a:r>
              <a:rPr 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tự</a:t>
            </a:r>
            <a:r>
              <a:rPr lang="en-US" sz="1600" dirty="0">
                <a:latin typeface="Arial" panose="020B0604020202020204" pitchFamily="34" charset="0"/>
                <a:ea typeface="Times New Roman" panose="02020603050405020304" pitchFamily="18" charset="0"/>
                <a:cs typeface="Arial" panose="020B0604020202020204" pitchFamily="34" charset="0"/>
              </a:rPr>
              <a:t> upload file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từ</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mình</a:t>
            </a:r>
            <a:r>
              <a:rPr lang="en-US" sz="1600" dirty="0">
                <a:latin typeface="Arial" panose="020B0604020202020204" pitchFamily="34" charset="0"/>
                <a:ea typeface="Times New Roman" panose="02020603050405020304" pitchFamily="18" charset="0"/>
                <a:cs typeface="Arial" panose="020B0604020202020204" pitchFamily="34" charset="0"/>
              </a:rPr>
              <a:t>, HV </a:t>
            </a:r>
            <a:r>
              <a:rPr lang="en-US" sz="1600" dirty="0" err="1">
                <a:latin typeface="Arial" panose="020B0604020202020204" pitchFamily="34" charset="0"/>
                <a:ea typeface="Times New Roman" panose="02020603050405020304" pitchFamily="18" charset="0"/>
                <a:cs typeface="Arial" panose="020B0604020202020204" pitchFamily="34" charset="0"/>
              </a:rPr>
              <a:t>cần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hệ</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CV </a:t>
            </a:r>
            <a:r>
              <a:rPr lang="en-US" sz="1600" b="1" dirty="0" err="1">
                <a:latin typeface="Arial" panose="020B0604020202020204" pitchFamily="34" charset="0"/>
                <a:ea typeface="Times New Roman" panose="02020603050405020304" pitchFamily="18" charset="0"/>
                <a:cs typeface="Arial" panose="020B0604020202020204" pitchFamily="34" charset="0"/>
              </a:rPr>
              <a:t>tạo</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lớp</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hoặc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GV </a:t>
            </a:r>
            <a:r>
              <a:rPr lang="en-US" sz="1600" b="1" dirty="0" err="1">
                <a:latin typeface="Arial" panose="020B0604020202020204" pitchFamily="34" charset="0"/>
                <a:ea typeface="Times New Roman" panose="02020603050405020304" pitchFamily="18" charset="0"/>
                <a:cs typeface="Arial" panose="020B0604020202020204" pitchFamily="34" charset="0"/>
              </a:rPr>
              <a:t>chấm</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điểm</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thầy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cô</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hỗ</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trợ</a:t>
            </a:r>
            <a:r>
              <a:rPr lang="en-US" sz="1600" dirty="0">
                <a:latin typeface="Arial" panose="020B0604020202020204" pitchFamily="34" charset="0"/>
                <a:ea typeface="Times New Roman" panose="02020603050405020304" pitchFamily="18" charset="0"/>
                <a:cs typeface="Arial" panose="020B0604020202020204" pitchFamily="34" charset="0"/>
              </a:rPr>
              <a:t> upload file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liệu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CÓ ĐỊNH DANH </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tức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gắn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chính </a:t>
            </a:r>
            <a:r>
              <a:rPr lang="en-US" sz="1600" dirty="0" err="1">
                <a:latin typeface="Arial" panose="020B0604020202020204" pitchFamily="34" charset="0"/>
                <a:ea typeface="Times New Roman" panose="02020603050405020304" pitchFamily="18" charset="0"/>
                <a:cs typeface="Arial" panose="020B0604020202020204" pitchFamily="34" charset="0"/>
              </a:rPr>
              <a:t>xác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HV </a:t>
            </a:r>
            <a:r>
              <a:rPr lang="en-US" sz="1600" dirty="0" err="1">
                <a:latin typeface="Arial" panose="020B0604020202020204" pitchFamily="34" charset="0"/>
                <a:ea typeface="Times New Roman" panose="02020603050405020304" pitchFamily="18" charset="0"/>
                <a:cs typeface="Arial" panose="020B0604020202020204" pitchFamily="34" charset="0"/>
              </a:rPr>
              <a:t>đã</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ợc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tạo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trong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sz="1600" dirty="0">
                <a:latin typeface="Arial" panose="020B0604020202020204" pitchFamily="34" charset="0"/>
                <a:ea typeface="Times New Roman" panose="02020603050405020304" pitchFamily="18" charset="0"/>
                <a:cs typeface="Arial" panose="020B0604020202020204" pitchFamily="34" charset="0"/>
              </a:rPr>
              <a:t>.</a:t>
            </a:r>
          </a:p>
        </p:txBody>
      </p:sp>
      <p:grpSp>
        <p:nvGrpSpPr>
          <p:cNvPr id="8" name="Group 7">
            <a:extLst>
              <a:ext uri="{FF2B5EF4-FFF2-40B4-BE49-F238E27FC236}">
                <a16:creationId xmlns:a16="http://schemas.microsoft.com/office/drawing/2014/main" id="{E31B4399-2CD2-4BDE-9A1C-C98FEB3DC701}"/>
              </a:ext>
            </a:extLst>
          </p:cNvPr>
          <p:cNvGrpSpPr/>
          <p:nvPr/>
        </p:nvGrpSpPr>
        <p:grpSpPr>
          <a:xfrm>
            <a:off x="4043917" y="4070325"/>
            <a:ext cx="4104165" cy="2230582"/>
            <a:chOff x="7561362" y="1586494"/>
            <a:chExt cx="4104165" cy="2230582"/>
          </a:xfrm>
        </p:grpSpPr>
        <p:pic>
          <p:nvPicPr>
            <p:cNvPr id="9" name="Picture 8">
              <a:extLst>
                <a:ext uri="{FF2B5EF4-FFF2-40B4-BE49-F238E27FC236}">
                  <a16:creationId xmlns:a16="http://schemas.microsoft.com/office/drawing/2014/main" id="{1C29A7D2-466E-4831-AB7E-22651B603E6F}"/>
                </a:ext>
              </a:extLst>
            </p:cNvPr>
            <p:cNvPicPr>
              <a:picLocks noChangeAspect="1"/>
            </p:cNvPicPr>
            <p:nvPr/>
          </p:nvPicPr>
          <p:blipFill rotWithShape="1">
            <a:blip r:embed="rId4"/>
            <a:srcRect l="2701" t="29283" r="63636" b="38176"/>
            <a:stretch/>
          </p:blipFill>
          <p:spPr>
            <a:xfrm>
              <a:off x="7561362" y="1586494"/>
              <a:ext cx="4104165" cy="2230582"/>
            </a:xfrm>
            <a:prstGeom prst="rect">
              <a:avLst/>
            </a:prstGeom>
          </p:spPr>
        </p:pic>
        <p:cxnSp>
          <p:nvCxnSpPr>
            <p:cNvPr id="10" name="Straight Arrow Connector 9">
              <a:extLst>
                <a:ext uri="{FF2B5EF4-FFF2-40B4-BE49-F238E27FC236}">
                  <a16:creationId xmlns:a16="http://schemas.microsoft.com/office/drawing/2014/main" id="{1EDD0273-58D9-4B9D-8E0F-8558C6AF4415}"/>
                </a:ext>
              </a:extLst>
            </p:cNvPr>
            <p:cNvCxnSpPr>
              <a:cxnSpLocks/>
            </p:cNvCxnSpPr>
            <p:nvPr/>
          </p:nvCxnSpPr>
          <p:spPr>
            <a:xfrm flipH="1">
              <a:off x="10467580" y="3276600"/>
              <a:ext cx="560639"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29645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400064" y="486410"/>
            <a:ext cx="37615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ỚC 1: NỘP BÀI</a:t>
            </a:r>
          </a:p>
        </p:txBody>
      </p:sp>
      <p:sp>
        <p:nvSpPr>
          <p:cNvPr id="18" name="Rectangle 12">
            <a:extLst>
              <a:ext uri="{FF2B5EF4-FFF2-40B4-BE49-F238E27FC236}">
                <a16:creationId xmlns:a16="http://schemas.microsoft.com/office/drawing/2014/main" id="{E0EF89A0-A6B4-47F0-870A-BBD979DAEB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B50BF642-CBD6-4D33-8672-58D279A9534F}"/>
              </a:ext>
            </a:extLst>
          </p:cNvPr>
          <p:cNvGrpSpPr/>
          <p:nvPr/>
        </p:nvGrpSpPr>
        <p:grpSpPr>
          <a:xfrm>
            <a:off x="1681162" y="1996234"/>
            <a:ext cx="8772525" cy="1343025"/>
            <a:chOff x="1543667" y="2256725"/>
            <a:chExt cx="8772525" cy="1343025"/>
          </a:xfrm>
        </p:grpSpPr>
        <p:pic>
          <p:nvPicPr>
            <p:cNvPr id="6" name="Picture 5">
              <a:extLst>
                <a:ext uri="{FF2B5EF4-FFF2-40B4-BE49-F238E27FC236}">
                  <a16:creationId xmlns:a16="http://schemas.microsoft.com/office/drawing/2014/main" id="{687BFE91-77CF-458F-BB4A-C30AFAF3F7CC}"/>
                </a:ext>
              </a:extLst>
            </p:cNvPr>
            <p:cNvPicPr>
              <a:picLocks noChangeAspect="1"/>
            </p:cNvPicPr>
            <p:nvPr/>
          </p:nvPicPr>
          <p:blipFill>
            <a:blip r:embed="rId4"/>
            <a:stretch>
              <a:fillRect/>
            </a:stretch>
          </p:blipFill>
          <p:spPr>
            <a:xfrm>
              <a:off x="1543667" y="2256725"/>
              <a:ext cx="8772525" cy="1343025"/>
            </a:xfrm>
            <a:prstGeom prst="rect">
              <a:avLst/>
            </a:prstGeom>
          </p:spPr>
        </p:pic>
        <p:sp>
          <p:nvSpPr>
            <p:cNvPr id="24" name="TextBox 23">
              <a:extLst>
                <a:ext uri="{FF2B5EF4-FFF2-40B4-BE49-F238E27FC236}">
                  <a16:creationId xmlns:a16="http://schemas.microsoft.com/office/drawing/2014/main" id="{FBA79C2A-7FF1-40FC-9AC5-30E918C83440}"/>
                </a:ext>
              </a:extLst>
            </p:cNvPr>
            <p:cNvSpPr txBox="1"/>
            <p:nvPr/>
          </p:nvSpPr>
          <p:spPr>
            <a:xfrm>
              <a:off x="5156313" y="2740439"/>
              <a:ext cx="773616" cy="822305"/>
            </a:xfrm>
            <a:prstGeom prst="ellipse">
              <a:avLst/>
            </a:prstGeom>
            <a:noFill/>
            <a:ln>
              <a:noFill/>
            </a:ln>
          </p:spPr>
          <p:txBody>
            <a:bodyPr wrap="none" rtlCol="0" anchor="ctr">
              <a:spAutoFit/>
            </a:bodyPr>
            <a:lstStyle/>
            <a:p>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C00000"/>
                </a:solidFill>
                <a:latin typeface="Arial" panose="020B0604020202020204" pitchFamily="34" charset="0"/>
                <a:cs typeface="Arial" panose="020B0604020202020204" pitchFamily="34" charset="0"/>
              </a:endParaRPr>
            </a:p>
          </p:txBody>
        </p:sp>
      </p:grpSp>
      <p:sp>
        <p:nvSpPr>
          <p:cNvPr id="8" name="Rectangle 7">
            <a:extLst>
              <a:ext uri="{FF2B5EF4-FFF2-40B4-BE49-F238E27FC236}">
                <a16:creationId xmlns:a16="http://schemas.microsoft.com/office/drawing/2014/main" id="{FA126412-CAE7-4AF2-BC24-F5D79AF3810D}"/>
              </a:ext>
            </a:extLst>
          </p:cNvPr>
          <p:cNvSpPr/>
          <p:nvPr/>
        </p:nvSpPr>
        <p:spPr>
          <a:xfrm>
            <a:off x="2097973" y="1499974"/>
            <a:ext cx="7222435" cy="451406"/>
          </a:xfrm>
          <a:prstGeom prst="rect">
            <a:avLst/>
          </a:prstGeom>
        </p:spPr>
        <p:txBody>
          <a:bodyPr wrap="square">
            <a:spAutoFit/>
          </a:bodyPr>
          <a:lstStyle/>
          <a:p>
            <a:pPr marL="357188" indent="-357188" algn="just">
              <a:lnSpc>
                <a:spcPts val="2800"/>
              </a:lnSpc>
              <a:spcBef>
                <a:spcPts val="600"/>
              </a:spcBef>
            </a:pPr>
            <a:r>
              <a:rPr lang="en-US" altLang="en-US" sz="1600" dirty="0">
                <a:latin typeface="Arial" panose="020B0604020202020204" pitchFamily="34" charset="0"/>
                <a:ea typeface="Times New Roman" panose="02020603050405020304" pitchFamily="18" charset="0"/>
                <a:cs typeface="Arial" panose="020B0604020202020204" pitchFamily="34" charset="0"/>
              </a:rPr>
              <a:t>(1)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tên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có</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tập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cần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để</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mở</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a:latin typeface="Arial" panose="020B0604020202020204" pitchFamily="34" charset="0"/>
                <a:ea typeface="Times New Roman" panose="02020603050405020304" pitchFamily="18" charset="0"/>
                <a:cs typeface="Arial" panose="020B0604020202020204" pitchFamily="34" charset="0"/>
              </a:rPr>
              <a:t>Assignment Inbox</a:t>
            </a:r>
            <a:endParaRPr lang="en-US" alt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a:extLst>
              <a:ext uri="{FF2B5EF4-FFF2-40B4-BE49-F238E27FC236}">
                <a16:creationId xmlns:a16="http://schemas.microsoft.com/office/drawing/2014/main" id="{24588E8B-9CFB-4F6E-93F4-E5A61DFFC804}"/>
              </a:ext>
            </a:extLst>
          </p:cNvPr>
          <p:cNvSpPr/>
          <p:nvPr/>
        </p:nvSpPr>
        <p:spPr>
          <a:xfrm>
            <a:off x="2097973" y="3606448"/>
            <a:ext cx="8079697" cy="1126462"/>
          </a:xfrm>
          <a:prstGeom prst="rect">
            <a:avLst/>
          </a:prstGeom>
        </p:spPr>
        <p:txBody>
          <a:bodyPr wrap="square">
            <a:spAutoFit/>
          </a:bodyPr>
          <a:lstStyle/>
          <a:p>
            <a:pPr marL="357188" indent="-357188">
              <a:lnSpc>
                <a:spcPts val="2800"/>
              </a:lnSpc>
              <a:spcBef>
                <a:spcPts val="600"/>
              </a:spcBef>
            </a:pPr>
            <a:r>
              <a:rPr lang="en-US" altLang="en-US" sz="1600" dirty="0">
                <a:latin typeface="Arial" panose="020B0604020202020204" pitchFamily="34" charset="0"/>
                <a:ea typeface="Times New Roman" panose="02020603050405020304" pitchFamily="18" charset="0"/>
                <a:cs typeface="Arial" panose="020B0604020202020204" pitchFamily="34" charset="0"/>
              </a:rPr>
              <a:t>(2) Click </a:t>
            </a:r>
            <a:r>
              <a:rPr lang="en-US" altLang="en-US" sz="1600" b="1" dirty="0">
                <a:latin typeface="Arial" panose="020B0604020202020204" pitchFamily="34" charset="0"/>
                <a:ea typeface="Times New Roman" panose="02020603050405020304" pitchFamily="18" charset="0"/>
                <a:cs typeface="Arial" panose="020B0604020202020204" pitchFamily="34" charset="0"/>
              </a:rPr>
              <a:t>Submit</a:t>
            </a:r>
            <a:r>
              <a:rPr lang="en-US" altLang="en-US" sz="1600" dirty="0">
                <a:latin typeface="Arial" panose="020B0604020202020204" pitchFamily="34" charset="0"/>
                <a:ea typeface="Times New Roman" panose="02020603050405020304" pitchFamily="18" charset="0"/>
                <a:cs typeface="Arial" panose="020B0604020202020204" pitchFamily="34" charset="0"/>
              </a:rPr>
              <a:t> t</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ơng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ứng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altLang="en-US" sz="1600" dirty="0">
                <a:latin typeface="Arial" panose="020B0604020202020204" pitchFamily="34" charset="0"/>
                <a:ea typeface="Times New Roman" panose="02020603050405020304" pitchFamily="18" charset="0"/>
                <a:cs typeface="Arial" panose="020B0604020202020204" pitchFamily="34" charset="0"/>
              </a:rPr>
              <a:t> Paper assignment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để</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Khi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muốn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lại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bản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sửa</a:t>
            </a:r>
            <a:r>
              <a:rPr lang="en-US" altLang="en-US" sz="1600" dirty="0">
                <a:latin typeface="Arial" panose="020B0604020202020204" pitchFamily="34" charset="0"/>
                <a:ea typeface="Times New Roman" panose="02020603050405020304" pitchFamily="18" charset="0"/>
                <a:cs typeface="Arial" panose="020B0604020202020204" pitchFamily="34" charset="0"/>
              </a:rPr>
              <a:t>, HV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làm</a:t>
            </a:r>
            <a:r>
              <a:rPr lang="en-US" altLang="en-US" sz="1600" dirty="0">
                <a:latin typeface="Arial" panose="020B0604020202020204" pitchFamily="34" charset="0"/>
                <a:ea typeface="Times New Roman" panose="02020603050405020304" pitchFamily="18" charset="0"/>
                <a:cs typeface="Arial" panose="020B0604020202020204" pitchFamily="34" charset="0"/>
              </a:rPr>
              <a:t> t</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ơng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tự</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như</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trên</a:t>
            </a:r>
            <a:r>
              <a:rPr lang="en-US" altLang="en-US" sz="1600" dirty="0">
                <a:latin typeface="Arial" panose="020B0604020202020204" pitchFamily="34" charset="0"/>
                <a:ea typeface="Times New Roman" panose="02020603050405020304" pitchFamily="18" charset="0"/>
                <a:cs typeface="Arial" panose="020B0604020202020204" pitchFamily="34" charset="0"/>
              </a:rPr>
              <a:t>.</a:t>
            </a:r>
            <a:br>
              <a:rPr lang="en-US" altLang="en-US" sz="1600" dirty="0">
                <a:latin typeface="Arial" panose="020B0604020202020204" pitchFamily="34" charset="0"/>
                <a:ea typeface="Times New Roman" panose="02020603050405020304" pitchFamily="18" charset="0"/>
                <a:cs typeface="Arial" panose="020B0604020202020204" pitchFamily="34" charset="0"/>
              </a:rPr>
            </a:br>
            <a:endParaRPr lang="en-US" altLang="en-US" sz="16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10" name="Group 9">
            <a:extLst>
              <a:ext uri="{FF2B5EF4-FFF2-40B4-BE49-F238E27FC236}">
                <a16:creationId xmlns:a16="http://schemas.microsoft.com/office/drawing/2014/main" id="{64E9AD5C-F310-44C1-B877-CAE844B0642E}"/>
              </a:ext>
            </a:extLst>
          </p:cNvPr>
          <p:cNvGrpSpPr/>
          <p:nvPr/>
        </p:nvGrpSpPr>
        <p:grpSpPr>
          <a:xfrm>
            <a:off x="1737271" y="4598518"/>
            <a:ext cx="8801100" cy="1473189"/>
            <a:chOff x="1576387" y="2366962"/>
            <a:chExt cx="8801100" cy="1473189"/>
          </a:xfrm>
        </p:grpSpPr>
        <p:pic>
          <p:nvPicPr>
            <p:cNvPr id="9" name="Picture 8">
              <a:extLst>
                <a:ext uri="{FF2B5EF4-FFF2-40B4-BE49-F238E27FC236}">
                  <a16:creationId xmlns:a16="http://schemas.microsoft.com/office/drawing/2014/main" id="{7D44D007-ACFC-4842-904E-01F7CF56E733}"/>
                </a:ext>
              </a:extLst>
            </p:cNvPr>
            <p:cNvPicPr>
              <a:picLocks noChangeAspect="1"/>
            </p:cNvPicPr>
            <p:nvPr/>
          </p:nvPicPr>
          <p:blipFill rotWithShape="1">
            <a:blip r:embed="rId5"/>
            <a:srcRect r="2015" b="30643"/>
            <a:stretch/>
          </p:blipFill>
          <p:spPr>
            <a:xfrm>
              <a:off x="1576387" y="2366962"/>
              <a:ext cx="8801100" cy="1473189"/>
            </a:xfrm>
            <a:prstGeom prst="rect">
              <a:avLst/>
            </a:prstGeom>
          </p:spPr>
        </p:pic>
        <p:sp>
          <p:nvSpPr>
            <p:cNvPr id="27" name="TextBox 26">
              <a:extLst>
                <a:ext uri="{FF2B5EF4-FFF2-40B4-BE49-F238E27FC236}">
                  <a16:creationId xmlns:a16="http://schemas.microsoft.com/office/drawing/2014/main" id="{6CBEB26A-F872-4241-A791-75000BD01498}"/>
                </a:ext>
              </a:extLst>
            </p:cNvPr>
            <p:cNvSpPr txBox="1"/>
            <p:nvPr/>
          </p:nvSpPr>
          <p:spPr>
            <a:xfrm>
              <a:off x="7716456" y="3017846"/>
              <a:ext cx="773616" cy="822305"/>
            </a:xfrm>
            <a:prstGeom prst="ellipse">
              <a:avLst/>
            </a:prstGeom>
            <a:noFill/>
            <a:ln>
              <a:noFill/>
            </a:ln>
          </p:spPr>
          <p:txBody>
            <a:bodyPr wrap="none" rtlCol="0" anchor="ctr">
              <a:spAutoFit/>
            </a:bodyPr>
            <a:lstStyle/>
            <a:p>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99BDD"/>
                </a:solidFill>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D88E81C4-A7FE-40E7-B8B7-4BB130F8B5B6}"/>
              </a:ext>
            </a:extLst>
          </p:cNvPr>
          <p:cNvSpPr txBox="1"/>
          <p:nvPr/>
        </p:nvSpPr>
        <p:spPr>
          <a:xfrm>
            <a:off x="1738313" y="2084724"/>
            <a:ext cx="3180522" cy="369332"/>
          </a:xfrm>
          <a:prstGeom prst="rect">
            <a:avLst/>
          </a:prstGeom>
          <a:solidFill>
            <a:srgbClr val="F7F7F7"/>
          </a:solid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Vietnam University</a:t>
            </a:r>
          </a:p>
        </p:txBody>
      </p:sp>
    </p:spTree>
    <p:extLst>
      <p:ext uri="{BB962C8B-B14F-4D97-AF65-F5344CB8AC3E}">
        <p14:creationId xmlns:p14="http://schemas.microsoft.com/office/powerpoint/2010/main" val="998599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8233F3-1931-4800-B9A8-974D7D22BD75}"/>
              </a:ext>
            </a:extLst>
          </p:cNvPr>
          <p:cNvSpPr txBox="1"/>
          <p:nvPr/>
        </p:nvSpPr>
        <p:spPr>
          <a:xfrm>
            <a:off x="400064" y="1630594"/>
            <a:ext cx="6686536" cy="3780522"/>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Học </a:t>
            </a:r>
            <a:r>
              <a:rPr lang="en-US" dirty="0" err="1">
                <a:latin typeface="Arial" panose="020B0604020202020204" pitchFamily="34" charset="0"/>
                <a:cs typeface="Arial" panose="020B0604020202020204" pitchFamily="34" charset="0"/>
              </a:rPr>
              <a:t>viên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chọn</a:t>
            </a:r>
            <a:r>
              <a:rPr lang="en-US" dirty="0">
                <a:latin typeface="Arial" panose="020B0604020202020204" pitchFamily="34" charset="0"/>
                <a:cs typeface="Arial" panose="020B0604020202020204" pitchFamily="34" charset="0"/>
              </a:rPr>
              <a:t> file </a:t>
            </a:r>
            <a:r>
              <a:rPr lang="en-US" dirty="0" err="1">
                <a:latin typeface="Arial" panose="020B0604020202020204" pitchFamily="34" charset="0"/>
                <a:cs typeface="Arial" panose="020B0604020202020204" pitchFamily="34" charset="0"/>
              </a:rPr>
              <a:t>từ</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nguồn</a:t>
            </a:r>
            <a:r>
              <a:rPr lang="en-US" dirty="0">
                <a:latin typeface="Arial" panose="020B0604020202020204" pitchFamily="34" charset="0"/>
                <a:cs typeface="Arial" panose="020B0604020202020204" pitchFamily="34" charset="0"/>
              </a:rPr>
              <a:t>:</a:t>
            </a:r>
          </a:p>
          <a:p>
            <a:pPr marL="285750" indent="-285750">
              <a:lnSpc>
                <a:spcPct val="150000"/>
              </a:lnSpc>
              <a:buFontTx/>
              <a:buChar char="-"/>
            </a:pPr>
            <a:r>
              <a:rPr lang="en-US" dirty="0">
                <a:latin typeface="Arial" panose="020B0604020202020204" pitchFamily="34" charset="0"/>
                <a:cs typeface="Arial" panose="020B0604020202020204" pitchFamily="34" charset="0"/>
              </a:rPr>
              <a:t>File </a:t>
            </a:r>
            <a:r>
              <a:rPr lang="en-US" dirty="0" err="1">
                <a:latin typeface="Arial" panose="020B0604020202020204" pitchFamily="34" charset="0"/>
                <a:cs typeface="Arial" panose="020B0604020202020204" pitchFamily="34" charset="0"/>
              </a:rPr>
              <a:t>lưu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máy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tính</a:t>
            </a:r>
            <a:endParaRPr lang="en-US" dirty="0">
              <a:latin typeface="Arial" panose="020B0604020202020204" pitchFamily="34" charset="0"/>
              <a:cs typeface="Arial" panose="020B0604020202020204" pitchFamily="34" charset="0"/>
            </a:endParaRPr>
          </a:p>
          <a:p>
            <a:pPr marL="285750" indent="-285750">
              <a:lnSpc>
                <a:spcPct val="150000"/>
              </a:lnSpc>
              <a:buFontTx/>
              <a:buChar char="-"/>
            </a:pPr>
            <a:r>
              <a:rPr lang="en-US" dirty="0">
                <a:latin typeface="Arial" panose="020B0604020202020204" pitchFamily="34" charset="0"/>
                <a:cs typeface="Arial" panose="020B0604020202020204" pitchFamily="34" charset="0"/>
              </a:rPr>
              <a:t>File </a:t>
            </a:r>
            <a:r>
              <a:rPr lang="en-US" dirty="0" err="1">
                <a:latin typeface="Arial" panose="020B0604020202020204" pitchFamily="34" charset="0"/>
                <a:cs typeface="Arial" panose="020B0604020202020204" pitchFamily="34" charset="0"/>
              </a:rPr>
              <a:t>lưu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Dropbox</a:t>
            </a:r>
          </a:p>
          <a:p>
            <a:pPr marL="285750" indent="-285750">
              <a:lnSpc>
                <a:spcPct val="150000"/>
              </a:lnSpc>
              <a:buFontTx/>
              <a:buChar char="-"/>
            </a:pPr>
            <a:r>
              <a:rPr lang="en-US" dirty="0">
                <a:latin typeface="Arial" panose="020B0604020202020204" pitchFamily="34" charset="0"/>
                <a:cs typeface="Arial" panose="020B0604020202020204" pitchFamily="34" charset="0"/>
              </a:rPr>
              <a:t>File </a:t>
            </a:r>
            <a:r>
              <a:rPr lang="en-US" dirty="0" err="1">
                <a:latin typeface="Arial" panose="020B0604020202020204" pitchFamily="34" charset="0"/>
                <a:cs typeface="Arial" panose="020B0604020202020204" pitchFamily="34" charset="0"/>
              </a:rPr>
              <a:t>lưu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Google Drive</a:t>
            </a:r>
          </a:p>
          <a:p>
            <a:pPr marL="285750" indent="-285750">
              <a:lnSpc>
                <a:spcPct val="150000"/>
              </a:lnSpc>
              <a:buFontTx/>
              <a:buChar char="-"/>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LƯU Ý: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HV chỉ </a:t>
            </a:r>
            <a:r>
              <a:rPr lang="en-US" dirty="0" err="1">
                <a:latin typeface="Arial" panose="020B0604020202020204" pitchFamily="34" charset="0"/>
                <a:cs typeface="Arial" panose="020B0604020202020204" pitchFamily="34" charset="0"/>
              </a:rPr>
              <a:t>sử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quốc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tế</a:t>
            </a:r>
            <a:endParaRPr lang="en-US" dirty="0">
              <a:latin typeface="Arial" panose="020B0604020202020204" pitchFamily="34" charset="0"/>
              <a:cs typeface="Arial" panose="020B0604020202020204" pitchFamily="34" charset="0"/>
            </a:endParaRP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Upload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endParaRPr lang="en-US"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94BAB6C2-5D35-4852-B3CB-DFEF6160CED6}"/>
              </a:ext>
            </a:extLst>
          </p:cNvPr>
          <p:cNvSpPr/>
          <p:nvPr/>
        </p:nvSpPr>
        <p:spPr>
          <a:xfrm>
            <a:off x="7976656" y="6121548"/>
            <a:ext cx="846713" cy="415633"/>
          </a:xfrm>
          <a:prstGeom prst="roundRect">
            <a:avLst/>
          </a:prstGeom>
          <a:noFill/>
          <a:ln w="38100">
            <a:solidFill>
              <a:srgbClr val="2E8B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9AA2979-04EA-4926-8747-76B932E113D8}"/>
              </a:ext>
            </a:extLst>
          </p:cNvPr>
          <p:cNvGrpSpPr/>
          <p:nvPr/>
        </p:nvGrpSpPr>
        <p:grpSpPr>
          <a:xfrm>
            <a:off x="7976656" y="1514479"/>
            <a:ext cx="3952875" cy="5043483"/>
            <a:chOff x="7976656" y="1514479"/>
            <a:chExt cx="3952875" cy="5043483"/>
          </a:xfrm>
        </p:grpSpPr>
        <p:grpSp>
          <p:nvGrpSpPr>
            <p:cNvPr id="7" name="Group 6">
              <a:extLst>
                <a:ext uri="{FF2B5EF4-FFF2-40B4-BE49-F238E27FC236}">
                  <a16:creationId xmlns:a16="http://schemas.microsoft.com/office/drawing/2014/main" id="{B5731940-E05F-4DDF-BDD8-0853CE45D833}"/>
                </a:ext>
              </a:extLst>
            </p:cNvPr>
            <p:cNvGrpSpPr/>
            <p:nvPr/>
          </p:nvGrpSpPr>
          <p:grpSpPr>
            <a:xfrm>
              <a:off x="7976656" y="1514479"/>
              <a:ext cx="3952875" cy="5043483"/>
              <a:chOff x="4119562" y="1457325"/>
              <a:chExt cx="3952875" cy="5043483"/>
            </a:xfrm>
          </p:grpSpPr>
          <p:pic>
            <p:nvPicPr>
              <p:cNvPr id="5" name="Picture 4">
                <a:extLst>
                  <a:ext uri="{FF2B5EF4-FFF2-40B4-BE49-F238E27FC236}">
                    <a16:creationId xmlns:a16="http://schemas.microsoft.com/office/drawing/2014/main" id="{E2025ADF-AF35-42DE-9C23-D1FAEDEB5C96}"/>
                  </a:ext>
                </a:extLst>
              </p:cNvPr>
              <p:cNvPicPr>
                <a:picLocks noChangeAspect="1"/>
              </p:cNvPicPr>
              <p:nvPr/>
            </p:nvPicPr>
            <p:blipFill rotWithShape="1">
              <a:blip r:embed="rId2"/>
              <a:srcRect t="12295"/>
              <a:stretch/>
            </p:blipFill>
            <p:spPr>
              <a:xfrm>
                <a:off x="4119562" y="1457325"/>
                <a:ext cx="3952875" cy="4586287"/>
              </a:xfrm>
              <a:prstGeom prst="rect">
                <a:avLst/>
              </a:prstGeom>
            </p:spPr>
          </p:pic>
          <p:pic>
            <p:nvPicPr>
              <p:cNvPr id="6" name="Picture 5">
                <a:extLst>
                  <a:ext uri="{FF2B5EF4-FFF2-40B4-BE49-F238E27FC236}">
                    <a16:creationId xmlns:a16="http://schemas.microsoft.com/office/drawing/2014/main" id="{F974EB39-BA2D-481C-9361-C65B6E79CF86}"/>
                  </a:ext>
                </a:extLst>
              </p:cNvPr>
              <p:cNvPicPr>
                <a:picLocks noChangeAspect="1"/>
              </p:cNvPicPr>
              <p:nvPr/>
            </p:nvPicPr>
            <p:blipFill rotWithShape="1">
              <a:blip r:embed="rId3"/>
              <a:srcRect t="19853" r="12998" b="7353"/>
              <a:stretch/>
            </p:blipFill>
            <p:spPr>
              <a:xfrm>
                <a:off x="4119562" y="6029320"/>
                <a:ext cx="3952875" cy="471488"/>
              </a:xfrm>
              <a:prstGeom prst="rect">
                <a:avLst/>
              </a:prstGeom>
            </p:spPr>
          </p:pic>
        </p:grpSp>
        <p:sp>
          <p:nvSpPr>
            <p:cNvPr id="3" name="TextBox 2">
              <a:extLst>
                <a:ext uri="{FF2B5EF4-FFF2-40B4-BE49-F238E27FC236}">
                  <a16:creationId xmlns:a16="http://schemas.microsoft.com/office/drawing/2014/main" id="{58C401A3-E905-49E0-B4C9-7ED32003ADB8}"/>
                </a:ext>
              </a:extLst>
            </p:cNvPr>
            <p:cNvSpPr txBox="1"/>
            <p:nvPr/>
          </p:nvSpPr>
          <p:spPr>
            <a:xfrm>
              <a:off x="8161473" y="2014329"/>
              <a:ext cx="477078" cy="246221"/>
            </a:xfrm>
            <a:prstGeom prst="rect">
              <a:avLst/>
            </a:prstGeom>
            <a:solidFill>
              <a:srgbClr val="EEEEEE"/>
            </a:solidFill>
          </p:spPr>
          <p:txBody>
            <a:bodyPr wrap="square" rtlCol="0">
              <a:spAutoFit/>
            </a:bodyPr>
            <a:lstStyle/>
            <a:p>
              <a:r>
                <a:rPr lang="en-US" sz="1000" dirty="0">
                  <a:solidFill>
                    <a:schemeClr val="bg1"/>
                  </a:solidFill>
                </a:rPr>
                <a:t>Thuy</a:t>
              </a:r>
            </a:p>
          </p:txBody>
        </p:sp>
        <p:sp>
          <p:nvSpPr>
            <p:cNvPr id="10" name="TextBox 9">
              <a:extLst>
                <a:ext uri="{FF2B5EF4-FFF2-40B4-BE49-F238E27FC236}">
                  <a16:creationId xmlns:a16="http://schemas.microsoft.com/office/drawing/2014/main" id="{E04AD249-1D56-47E0-B753-EFB012F9FD53}"/>
                </a:ext>
              </a:extLst>
            </p:cNvPr>
            <p:cNvSpPr txBox="1"/>
            <p:nvPr/>
          </p:nvSpPr>
          <p:spPr>
            <a:xfrm>
              <a:off x="8161473" y="2668821"/>
              <a:ext cx="661896" cy="246221"/>
            </a:xfrm>
            <a:prstGeom prst="rect">
              <a:avLst/>
            </a:prstGeom>
            <a:solidFill>
              <a:srgbClr val="EEEEEE"/>
            </a:solidFill>
          </p:spPr>
          <p:txBody>
            <a:bodyPr wrap="square" rtlCol="0">
              <a:spAutoFit/>
            </a:bodyPr>
            <a:lstStyle/>
            <a:p>
              <a:r>
                <a:rPr lang="en-US" sz="1000" dirty="0">
                  <a:solidFill>
                    <a:schemeClr val="bg1"/>
                  </a:solidFill>
                </a:rPr>
                <a:t>Pham</a:t>
              </a:r>
            </a:p>
          </p:txBody>
        </p:sp>
      </p:grpSp>
      <p:sp>
        <p:nvSpPr>
          <p:cNvPr id="11" name="TextBox 10">
            <a:extLst>
              <a:ext uri="{FF2B5EF4-FFF2-40B4-BE49-F238E27FC236}">
                <a16:creationId xmlns:a16="http://schemas.microsoft.com/office/drawing/2014/main" id="{2C283E75-BB08-4B9E-80C6-24BEB42D9852}"/>
              </a:ext>
            </a:extLst>
          </p:cNvPr>
          <p:cNvSpPr txBox="1"/>
          <p:nvPr/>
        </p:nvSpPr>
        <p:spPr>
          <a:xfrm>
            <a:off x="400064" y="486410"/>
            <a:ext cx="37615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ỚC 1: NỘP BÀI</a:t>
            </a:r>
          </a:p>
        </p:txBody>
      </p:sp>
    </p:spTree>
    <p:extLst>
      <p:ext uri="{BB962C8B-B14F-4D97-AF65-F5344CB8AC3E}">
        <p14:creationId xmlns:p14="http://schemas.microsoft.com/office/powerpoint/2010/main" val="632125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937B21-3F91-42C8-A3EF-D17012E304B7}"/>
              </a:ext>
            </a:extLst>
          </p:cNvPr>
          <p:cNvPicPr>
            <a:picLocks noChangeAspect="1"/>
          </p:cNvPicPr>
          <p:nvPr/>
        </p:nvPicPr>
        <p:blipFill rotWithShape="1">
          <a:blip r:embed="rId2"/>
          <a:srcRect t="82946" b="448"/>
          <a:stretch/>
        </p:blipFill>
        <p:spPr>
          <a:xfrm>
            <a:off x="2194684" y="2400300"/>
            <a:ext cx="7762875" cy="980661"/>
          </a:xfrm>
          <a:prstGeom prst="rect">
            <a:avLst/>
          </a:prstGeom>
        </p:spPr>
      </p:pic>
      <p:sp>
        <p:nvSpPr>
          <p:cNvPr id="13" name="TextBox 12">
            <a:extLst>
              <a:ext uri="{FF2B5EF4-FFF2-40B4-BE49-F238E27FC236}">
                <a16:creationId xmlns:a16="http://schemas.microsoft.com/office/drawing/2014/main" id="{58E18995-4BA5-456D-B9E7-C0C5FEE4001E}"/>
              </a:ext>
            </a:extLst>
          </p:cNvPr>
          <p:cNvSpPr txBox="1"/>
          <p:nvPr/>
        </p:nvSpPr>
        <p:spPr>
          <a:xfrm>
            <a:off x="503583" y="1621072"/>
            <a:ext cx="1114507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Confirm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quay </a:t>
            </a:r>
            <a:r>
              <a:rPr lang="en-US" dirty="0" err="1">
                <a:latin typeface="Arial" panose="020B0604020202020204" pitchFamily="34" charset="0"/>
                <a:cs typeface="Arial" panose="020B0604020202020204" pitchFamily="34" charset="0"/>
              </a:rPr>
              <a:t>trở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p>
        </p:txBody>
      </p:sp>
      <p:pic>
        <p:nvPicPr>
          <p:cNvPr id="15" name="Picture 14">
            <a:extLst>
              <a:ext uri="{FF2B5EF4-FFF2-40B4-BE49-F238E27FC236}">
                <a16:creationId xmlns:a16="http://schemas.microsoft.com/office/drawing/2014/main" id="{E1C90E45-A2F8-4FC7-93C2-7C9FD39209FF}"/>
              </a:ext>
            </a:extLst>
          </p:cNvPr>
          <p:cNvPicPr>
            <a:picLocks noChangeAspect="1"/>
          </p:cNvPicPr>
          <p:nvPr/>
        </p:nvPicPr>
        <p:blipFill rotWithShape="1">
          <a:blip r:embed="rId3"/>
          <a:srcRect r="1689"/>
          <a:stretch/>
        </p:blipFill>
        <p:spPr>
          <a:xfrm>
            <a:off x="2194684" y="4557505"/>
            <a:ext cx="7762875" cy="1771650"/>
          </a:xfrm>
          <a:prstGeom prst="rect">
            <a:avLst/>
          </a:prstGeom>
        </p:spPr>
      </p:pic>
      <p:sp>
        <p:nvSpPr>
          <p:cNvPr id="16" name="Rectangle 15">
            <a:extLst>
              <a:ext uri="{FF2B5EF4-FFF2-40B4-BE49-F238E27FC236}">
                <a16:creationId xmlns:a16="http://schemas.microsoft.com/office/drawing/2014/main" id="{D67166C1-F665-4375-B28B-266C30B709CC}"/>
              </a:ext>
            </a:extLst>
          </p:cNvPr>
          <p:cNvSpPr/>
          <p:nvPr/>
        </p:nvSpPr>
        <p:spPr>
          <a:xfrm>
            <a:off x="503583" y="3646067"/>
            <a:ext cx="11330608" cy="646331"/>
          </a:xfrm>
          <a:prstGeom prst="rect">
            <a:avLst/>
          </a:prstGeom>
        </p:spPr>
        <p:txBody>
          <a:bodyPr wrap="square">
            <a:spAutoFit/>
          </a:bodyPr>
          <a:lstStyle/>
          <a:p>
            <a:r>
              <a:rPr lang="en-US" dirty="0" err="1">
                <a:latin typeface="Arial" panose="020B0604020202020204" pitchFamily="34" charset="0"/>
                <a:cs typeface="Arial" panose="020B0604020202020204" pitchFamily="34" charset="0"/>
              </a:rPr>
              <a:t>Thời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trích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lặp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thuộc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quả</a:t>
            </a:r>
            <a:r>
              <a:rPr lang="en-US" dirty="0">
                <a:latin typeface="Arial" panose="020B0604020202020204" pitchFamily="34" charset="0"/>
                <a:cs typeface="Arial" panose="020B0604020202020204" pitchFamily="34" charset="0"/>
              </a:rPr>
              <a:t> chi </a:t>
            </a:r>
            <a:r>
              <a:rPr lang="en-US" dirty="0" err="1">
                <a:latin typeface="Arial" panose="020B0604020202020204" pitchFamily="34" charset="0"/>
                <a:cs typeface="Arial" panose="020B0604020202020204" pitchFamily="34" charset="0"/>
              </a:rPr>
              <a:t>tiết</a:t>
            </a:r>
            <a:r>
              <a:rPr lang="en-US" dirty="0">
                <a:latin typeface="Arial" panose="020B0604020202020204" pitchFamily="34" charset="0"/>
                <a:cs typeface="Arial" panose="020B0604020202020204" pitchFamily="34" charset="0"/>
              </a:rPr>
              <a:t>, ng</a:t>
            </a:r>
            <a:r>
              <a:rPr lang="vi-VN" dirty="0">
                <a:latin typeface="Arial" panose="020B0604020202020204" pitchFamily="34" charset="0"/>
                <a:cs typeface="Arial" panose="020B0604020202020204" pitchFamily="34" charset="0"/>
              </a:rPr>
              <a:t>ư</a:t>
            </a:r>
            <a:r>
              <a:rPr lang="en-US" dirty="0" err="1">
                <a:latin typeface="Arial" panose="020B0604020202020204" pitchFamily="34" charset="0"/>
                <a:cs typeface="Arial" panose="020B0604020202020204" pitchFamily="34" charset="0"/>
              </a:rPr>
              <a:t>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dùng</a:t>
            </a:r>
            <a:r>
              <a:rPr lang="en-US" dirty="0">
                <a:latin typeface="Arial" panose="020B0604020202020204" pitchFamily="34" charset="0"/>
                <a:cs typeface="Arial" panose="020B0604020202020204" pitchFamily="34" charset="0"/>
              </a:rPr>
              <a:t> click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chỉ số % </a:t>
            </a:r>
            <a:r>
              <a:rPr lang="en-US" dirty="0" err="1">
                <a:latin typeface="Arial" panose="020B0604020202020204" pitchFamily="34" charset="0"/>
                <a:cs typeface="Arial" panose="020B0604020202020204" pitchFamily="34" charset="0"/>
              </a:rPr>
              <a:t>trùng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lặp</a:t>
            </a:r>
            <a:endParaRPr lang="en-US" dirty="0"/>
          </a:p>
        </p:txBody>
      </p:sp>
      <p:sp>
        <p:nvSpPr>
          <p:cNvPr id="17" name="Rectangle: Rounded Corners 16">
            <a:extLst>
              <a:ext uri="{FF2B5EF4-FFF2-40B4-BE49-F238E27FC236}">
                <a16:creationId xmlns:a16="http://schemas.microsoft.com/office/drawing/2014/main" id="{50BC2628-90D7-4FFC-BC33-8A505336FFD2}"/>
              </a:ext>
            </a:extLst>
          </p:cNvPr>
          <p:cNvSpPr/>
          <p:nvPr/>
        </p:nvSpPr>
        <p:spPr>
          <a:xfrm>
            <a:off x="7407965" y="5300870"/>
            <a:ext cx="675861" cy="371060"/>
          </a:xfrm>
          <a:prstGeom prst="roundRect">
            <a:avLst/>
          </a:prstGeom>
          <a:noFill/>
          <a:ln w="38100">
            <a:solidFill>
              <a:srgbClr val="2E8B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5CB2B8-FA3C-4E49-B0D5-4C4B497FD6C2}"/>
              </a:ext>
            </a:extLst>
          </p:cNvPr>
          <p:cNvSpPr txBox="1"/>
          <p:nvPr/>
        </p:nvSpPr>
        <p:spPr>
          <a:xfrm>
            <a:off x="400064" y="486410"/>
            <a:ext cx="37615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ỚC 1: NỘP BÀI</a:t>
            </a:r>
          </a:p>
        </p:txBody>
      </p:sp>
    </p:spTree>
    <p:extLst>
      <p:ext uri="{BB962C8B-B14F-4D97-AF65-F5344CB8AC3E}">
        <p14:creationId xmlns:p14="http://schemas.microsoft.com/office/powerpoint/2010/main" val="47907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58F5ABE-D170-46C7-955F-4BFCD41133D0}"/>
              </a:ext>
            </a:extLst>
          </p:cNvPr>
          <p:cNvSpPr txBox="1"/>
          <p:nvPr/>
        </p:nvSpPr>
        <p:spPr>
          <a:xfrm>
            <a:off x="198108" y="512297"/>
            <a:ext cx="11837827" cy="553998"/>
          </a:xfrm>
          <a:prstGeom prst="rect">
            <a:avLst/>
          </a:prstGeom>
          <a:noFill/>
        </p:spPr>
        <p:txBody>
          <a:bodyPr wrap="square" rtlCol="0">
            <a:spAutoFit/>
          </a:bodyPr>
          <a:lstStyle/>
          <a:p>
            <a:pPr algn="ctr"/>
            <a:r>
              <a:rPr lang="en-US" sz="3000" b="1" dirty="0">
                <a:solidFill>
                  <a:srgbClr val="F37167"/>
                </a:solidFill>
                <a:latin typeface="+mj-lt"/>
                <a:cs typeface="Arial" panose="020B0604020202020204" pitchFamily="34" charset="0"/>
              </a:rPr>
              <a:t>QUY TRÌNH SỬ DỤNG TURNITIN CỦA HỌC VIÊN</a:t>
            </a:r>
          </a:p>
        </p:txBody>
      </p:sp>
      <p:grpSp>
        <p:nvGrpSpPr>
          <p:cNvPr id="5" name="Group 4">
            <a:extLst>
              <a:ext uri="{FF2B5EF4-FFF2-40B4-BE49-F238E27FC236}">
                <a16:creationId xmlns:a16="http://schemas.microsoft.com/office/drawing/2014/main" id="{A36B947C-BA7B-4B1E-B911-7B233A5FA1B7}"/>
              </a:ext>
            </a:extLst>
          </p:cNvPr>
          <p:cNvGrpSpPr/>
          <p:nvPr/>
        </p:nvGrpSpPr>
        <p:grpSpPr>
          <a:xfrm>
            <a:off x="590813" y="1570789"/>
            <a:ext cx="10517257" cy="2406655"/>
            <a:chOff x="-63270" y="2312713"/>
            <a:chExt cx="10517257" cy="2406655"/>
          </a:xfrm>
        </p:grpSpPr>
        <p:sp>
          <p:nvSpPr>
            <p:cNvPr id="14" name="TextBox 5">
              <a:extLst>
                <a:ext uri="{FF2B5EF4-FFF2-40B4-BE49-F238E27FC236}">
                  <a16:creationId xmlns:a16="http://schemas.microsoft.com/office/drawing/2014/main" id="{D8FE8DC7-F023-451B-904E-6793E7E0E40D}"/>
                </a:ext>
              </a:extLst>
            </p:cNvPr>
            <p:cNvSpPr txBox="1"/>
            <p:nvPr/>
          </p:nvSpPr>
          <p:spPr>
            <a:xfrm>
              <a:off x="7865215" y="2548592"/>
              <a:ext cx="1837790" cy="419463"/>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Nộp</a:t>
              </a:r>
              <a:r>
                <a:rPr lang="en-US" dirty="0">
                  <a:latin typeface="Arial "/>
                </a:rPr>
                <a:t> </a:t>
              </a:r>
              <a:r>
                <a:rPr lang="en-US" dirty="0" err="1">
                  <a:latin typeface="Arial "/>
                </a:rPr>
                <a:t>bản</a:t>
              </a:r>
              <a:r>
                <a:rPr lang="en-US" dirty="0">
                  <a:latin typeface="Arial "/>
                </a:rPr>
                <a:t> </a:t>
              </a:r>
              <a:r>
                <a:rPr lang="en-US" dirty="0" err="1">
                  <a:latin typeface="Arial "/>
                </a:rPr>
                <a:t>nháp</a:t>
              </a:r>
              <a:endParaRPr lang="en-US" dirty="0">
                <a:latin typeface="Arial "/>
              </a:endParaRPr>
            </a:p>
          </p:txBody>
        </p:sp>
        <p:sp>
          <p:nvSpPr>
            <p:cNvPr id="15" name="TextBox 6">
              <a:extLst>
                <a:ext uri="{FF2B5EF4-FFF2-40B4-BE49-F238E27FC236}">
                  <a16:creationId xmlns:a16="http://schemas.microsoft.com/office/drawing/2014/main" id="{BFA4A2A3-7856-4254-8768-B9DA8C7F0C64}"/>
                </a:ext>
              </a:extLst>
            </p:cNvPr>
            <p:cNvSpPr txBox="1"/>
            <p:nvPr/>
          </p:nvSpPr>
          <p:spPr>
            <a:xfrm>
              <a:off x="8315746" y="3899826"/>
              <a:ext cx="1557590" cy="789772"/>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Viết</a:t>
              </a:r>
              <a:r>
                <a:rPr lang="en-US" dirty="0">
                  <a:latin typeface="Arial "/>
                </a:rPr>
                <a:t> + </a:t>
              </a:r>
              <a:r>
                <a:rPr lang="en-US" dirty="0" err="1">
                  <a:latin typeface="Arial "/>
                </a:rPr>
                <a:t>Nộp</a:t>
              </a:r>
              <a:r>
                <a:rPr lang="en-US" dirty="0">
                  <a:latin typeface="Arial "/>
                </a:rPr>
                <a:t> </a:t>
              </a:r>
              <a:r>
                <a:rPr lang="en-US" dirty="0" err="1">
                  <a:latin typeface="Arial "/>
                </a:rPr>
                <a:t>lại</a:t>
              </a:r>
              <a:r>
                <a:rPr lang="en-US" dirty="0">
                  <a:latin typeface="Arial "/>
                </a:rPr>
                <a:t> </a:t>
              </a:r>
              <a:r>
                <a:rPr lang="en-US" dirty="0" err="1">
                  <a:latin typeface="Arial "/>
                </a:rPr>
                <a:t>bài</a:t>
              </a:r>
              <a:r>
                <a:rPr lang="en-US" dirty="0">
                  <a:latin typeface="Arial "/>
                </a:rPr>
                <a:t> </a:t>
              </a:r>
              <a:r>
                <a:rPr lang="en-US" dirty="0" err="1">
                  <a:latin typeface="Arial "/>
                </a:rPr>
                <a:t>sửa</a:t>
              </a:r>
              <a:endParaRPr lang="en-US" dirty="0">
                <a:latin typeface="Arial "/>
              </a:endParaRPr>
            </a:p>
          </p:txBody>
        </p:sp>
        <p:sp>
          <p:nvSpPr>
            <p:cNvPr id="16" name="Right Arrow 7">
              <a:extLst>
                <a:ext uri="{FF2B5EF4-FFF2-40B4-BE49-F238E27FC236}">
                  <a16:creationId xmlns:a16="http://schemas.microsoft.com/office/drawing/2014/main" id="{A5263EB0-0449-4348-BC6E-04ABB8969BD1}"/>
                </a:ext>
              </a:extLst>
            </p:cNvPr>
            <p:cNvSpPr/>
            <p:nvPr/>
          </p:nvSpPr>
          <p:spPr>
            <a:xfrm rot="5400000">
              <a:off x="8618042" y="3401883"/>
              <a:ext cx="822960"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7" name="Right Arrow 8">
              <a:extLst>
                <a:ext uri="{FF2B5EF4-FFF2-40B4-BE49-F238E27FC236}">
                  <a16:creationId xmlns:a16="http://schemas.microsoft.com/office/drawing/2014/main" id="{CD895148-F17C-4A93-BF8B-6D746640E717}"/>
                </a:ext>
              </a:extLst>
            </p:cNvPr>
            <p:cNvSpPr/>
            <p:nvPr/>
          </p:nvSpPr>
          <p:spPr>
            <a:xfrm>
              <a:off x="5726404" y="2731585"/>
              <a:ext cx="2103120"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8" name="TextBox 9">
              <a:extLst>
                <a:ext uri="{FF2B5EF4-FFF2-40B4-BE49-F238E27FC236}">
                  <a16:creationId xmlns:a16="http://schemas.microsoft.com/office/drawing/2014/main" id="{C4529FC9-4F3F-4520-82E0-BA6E9F978FA9}"/>
                </a:ext>
              </a:extLst>
            </p:cNvPr>
            <p:cNvSpPr txBox="1"/>
            <p:nvPr/>
          </p:nvSpPr>
          <p:spPr>
            <a:xfrm>
              <a:off x="3959511" y="2315625"/>
              <a:ext cx="1717081" cy="92333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Kích</a:t>
              </a:r>
              <a:r>
                <a:rPr lang="en-US" dirty="0">
                  <a:latin typeface="Arial "/>
                </a:rPr>
                <a:t> </a:t>
              </a:r>
              <a:r>
                <a:rPr lang="en-US" dirty="0" err="1">
                  <a:latin typeface="Arial "/>
                </a:rPr>
                <a:t>hoạt</a:t>
              </a:r>
              <a:r>
                <a:rPr lang="en-US" dirty="0">
                  <a:latin typeface="Arial "/>
                </a:rPr>
                <a:t> </a:t>
              </a:r>
              <a:r>
                <a:rPr lang="en-US" dirty="0" err="1">
                  <a:latin typeface="Arial "/>
                </a:rPr>
                <a:t>tài</a:t>
              </a:r>
              <a:r>
                <a:rPr lang="en-US" dirty="0">
                  <a:latin typeface="Arial "/>
                </a:rPr>
                <a:t> </a:t>
              </a:r>
              <a:r>
                <a:rPr lang="en-US" dirty="0" err="1">
                  <a:latin typeface="Arial "/>
                </a:rPr>
                <a:t>khoản</a:t>
              </a:r>
              <a:r>
                <a:rPr lang="en-US" dirty="0">
                  <a:latin typeface="Arial "/>
                </a:rPr>
                <a:t> </a:t>
              </a:r>
              <a:r>
                <a:rPr lang="en-US" dirty="0" err="1">
                  <a:latin typeface="Arial "/>
                </a:rPr>
                <a:t>và</a:t>
              </a:r>
              <a:r>
                <a:rPr lang="en-US" dirty="0">
                  <a:latin typeface="Arial "/>
                </a:rPr>
                <a:t> </a:t>
              </a:r>
              <a:r>
                <a:rPr lang="en-US" dirty="0" err="1">
                  <a:latin typeface="Arial "/>
                </a:rPr>
                <a:t>đăng</a:t>
              </a:r>
              <a:r>
                <a:rPr lang="en-US" dirty="0">
                  <a:latin typeface="Arial "/>
                </a:rPr>
                <a:t> </a:t>
              </a:r>
              <a:r>
                <a:rPr lang="en-US" dirty="0" err="1">
                  <a:latin typeface="Arial "/>
                </a:rPr>
                <a:t>nhập</a:t>
              </a:r>
              <a:r>
                <a:rPr lang="en-US" dirty="0">
                  <a:latin typeface="Arial "/>
                </a:rPr>
                <a:t> </a:t>
              </a:r>
              <a:r>
                <a:rPr lang="en-US" dirty="0" err="1">
                  <a:latin typeface="Arial "/>
                </a:rPr>
                <a:t>vào</a:t>
              </a:r>
              <a:r>
                <a:rPr lang="en-US" dirty="0">
                  <a:latin typeface="Arial "/>
                </a:rPr>
                <a:t> </a:t>
              </a:r>
              <a:r>
                <a:rPr lang="en-US" dirty="0" err="1">
                  <a:latin typeface="Arial "/>
                </a:rPr>
                <a:t>lớp</a:t>
              </a:r>
              <a:endParaRPr lang="en-US" dirty="0">
                <a:latin typeface="Arial "/>
              </a:endParaRPr>
            </a:p>
          </p:txBody>
        </p:sp>
        <p:sp>
          <p:nvSpPr>
            <p:cNvPr id="19" name="Right Arrow 10">
              <a:extLst>
                <a:ext uri="{FF2B5EF4-FFF2-40B4-BE49-F238E27FC236}">
                  <a16:creationId xmlns:a16="http://schemas.microsoft.com/office/drawing/2014/main" id="{3285244F-39BE-4527-A8E0-8F44BFD98EEA}"/>
                </a:ext>
              </a:extLst>
            </p:cNvPr>
            <p:cNvSpPr/>
            <p:nvPr/>
          </p:nvSpPr>
          <p:spPr>
            <a:xfrm>
              <a:off x="2040231" y="2731585"/>
              <a:ext cx="1897856"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0" name="TextBox 11">
              <a:extLst>
                <a:ext uri="{FF2B5EF4-FFF2-40B4-BE49-F238E27FC236}">
                  <a16:creationId xmlns:a16="http://schemas.microsoft.com/office/drawing/2014/main" id="{0172B1C4-2838-4266-A060-8AA616469EAF}"/>
                </a:ext>
              </a:extLst>
            </p:cNvPr>
            <p:cNvSpPr txBox="1"/>
            <p:nvPr/>
          </p:nvSpPr>
          <p:spPr>
            <a:xfrm>
              <a:off x="-63270" y="2312713"/>
              <a:ext cx="2046513" cy="923330"/>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
                </a:rPr>
                <a:t>Học </a:t>
              </a:r>
              <a:r>
                <a:rPr lang="en-US" dirty="0" err="1">
                  <a:latin typeface="Arial "/>
                </a:rPr>
                <a:t>viên</a:t>
              </a:r>
              <a:r>
                <a:rPr lang="en-US" dirty="0">
                  <a:latin typeface="Arial "/>
                </a:rPr>
                <a:t> </a:t>
              </a:r>
              <a:r>
                <a:rPr lang="en-US" dirty="0" err="1">
                  <a:latin typeface="Arial "/>
                </a:rPr>
                <a:t>gửi</a:t>
              </a:r>
              <a:endParaRPr lang="en-US" dirty="0">
                <a:latin typeface="Arial "/>
              </a:endParaRPr>
            </a:p>
            <a:p>
              <a:pPr algn="ctr"/>
              <a:r>
                <a:rPr lang="en-US" b="1" dirty="0" err="1">
                  <a:latin typeface="Arial "/>
                </a:rPr>
                <a:t>Họ</a:t>
              </a:r>
              <a:r>
                <a:rPr lang="en-US" b="1" dirty="0">
                  <a:latin typeface="Arial "/>
                </a:rPr>
                <a:t> </a:t>
              </a:r>
              <a:r>
                <a:rPr lang="en-US" b="1" dirty="0" err="1">
                  <a:latin typeface="Arial "/>
                </a:rPr>
                <a:t>tên</a:t>
              </a:r>
              <a:r>
                <a:rPr lang="en-US" b="1" dirty="0">
                  <a:latin typeface="Arial "/>
                </a:rPr>
                <a:t> + Email </a:t>
              </a:r>
              <a:r>
                <a:rPr lang="en-US" dirty="0" err="1">
                  <a:latin typeface="Arial "/>
                </a:rPr>
                <a:t>cho</a:t>
              </a:r>
              <a:r>
                <a:rPr lang="en-US" dirty="0">
                  <a:latin typeface="Arial "/>
                </a:rPr>
                <a:t> </a:t>
              </a:r>
              <a:r>
                <a:rPr lang="en-US" dirty="0" err="1">
                  <a:latin typeface="Arial "/>
                </a:rPr>
                <a:t>nhóm</a:t>
              </a:r>
              <a:r>
                <a:rPr lang="en-US" dirty="0">
                  <a:latin typeface="Arial "/>
                </a:rPr>
                <a:t> </a:t>
              </a:r>
              <a:r>
                <a:rPr lang="en-US" dirty="0" err="1">
                  <a:latin typeface="Arial "/>
                </a:rPr>
                <a:t>tr</a:t>
              </a:r>
              <a:r>
                <a:rPr lang="vi-VN" dirty="0">
                  <a:latin typeface="Arial "/>
                </a:rPr>
                <a:t>ư</a:t>
              </a:r>
              <a:r>
                <a:rPr lang="en-US" dirty="0" err="1">
                  <a:latin typeface="Arial "/>
                </a:rPr>
                <a:t>ởng</a:t>
              </a:r>
              <a:endParaRPr lang="en-US" dirty="0">
                <a:latin typeface="Arial "/>
              </a:endParaRPr>
            </a:p>
          </p:txBody>
        </p:sp>
        <p:sp>
          <p:nvSpPr>
            <p:cNvPr id="21" name="Right Arrow 8">
              <a:extLst>
                <a:ext uri="{FF2B5EF4-FFF2-40B4-BE49-F238E27FC236}">
                  <a16:creationId xmlns:a16="http://schemas.microsoft.com/office/drawing/2014/main" id="{1C8D3A49-533E-4AC9-80D6-08E2CBF7ADAB}"/>
                </a:ext>
              </a:extLst>
            </p:cNvPr>
            <p:cNvSpPr/>
            <p:nvPr/>
          </p:nvSpPr>
          <p:spPr>
            <a:xfrm rot="10800000">
              <a:off x="6486946" y="4269158"/>
              <a:ext cx="1828800"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2" name="TextBox 9">
              <a:extLst>
                <a:ext uri="{FF2B5EF4-FFF2-40B4-BE49-F238E27FC236}">
                  <a16:creationId xmlns:a16="http://schemas.microsoft.com/office/drawing/2014/main" id="{7E7225FA-9D04-4F7D-8E67-584BF1AFB947}"/>
                </a:ext>
              </a:extLst>
            </p:cNvPr>
            <p:cNvSpPr txBox="1"/>
            <p:nvPr/>
          </p:nvSpPr>
          <p:spPr>
            <a:xfrm>
              <a:off x="4473477" y="3929596"/>
              <a:ext cx="1963577" cy="789772"/>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Nộp</a:t>
              </a:r>
              <a:r>
                <a:rPr lang="en-US" dirty="0">
                  <a:latin typeface="Arial "/>
                </a:rPr>
                <a:t> </a:t>
              </a:r>
              <a:r>
                <a:rPr lang="en-US" dirty="0" err="1">
                  <a:latin typeface="Arial "/>
                </a:rPr>
                <a:t>bản</a:t>
              </a:r>
              <a:r>
                <a:rPr lang="en-US" dirty="0">
                  <a:latin typeface="Arial "/>
                </a:rPr>
                <a:t> </a:t>
              </a:r>
              <a:r>
                <a:rPr lang="en-US" dirty="0" err="1">
                  <a:latin typeface="Arial "/>
                </a:rPr>
                <a:t>cuối</a:t>
              </a:r>
              <a:r>
                <a:rPr lang="en-US" dirty="0">
                  <a:latin typeface="Arial "/>
                </a:rPr>
                <a:t> + In </a:t>
              </a:r>
              <a:r>
                <a:rPr lang="en-US" dirty="0" err="1">
                  <a:latin typeface="Arial "/>
                </a:rPr>
                <a:t>báo</a:t>
              </a:r>
              <a:r>
                <a:rPr lang="en-US" dirty="0">
                  <a:latin typeface="Arial "/>
                </a:rPr>
                <a:t> </a:t>
              </a:r>
              <a:r>
                <a:rPr lang="en-US" dirty="0" err="1">
                  <a:latin typeface="Arial "/>
                </a:rPr>
                <a:t>cáo</a:t>
              </a:r>
              <a:endParaRPr lang="en-US" dirty="0">
                <a:latin typeface="Arial "/>
              </a:endParaRPr>
            </a:p>
          </p:txBody>
        </p:sp>
        <p:sp>
          <p:nvSpPr>
            <p:cNvPr id="2" name="TextBox 1">
              <a:extLst>
                <a:ext uri="{FF2B5EF4-FFF2-40B4-BE49-F238E27FC236}">
                  <a16:creationId xmlns:a16="http://schemas.microsoft.com/office/drawing/2014/main" id="{52685714-BA4D-48F1-AAE6-C51427FA33B5}"/>
                </a:ext>
              </a:extLst>
            </p:cNvPr>
            <p:cNvSpPr txBox="1"/>
            <p:nvPr/>
          </p:nvSpPr>
          <p:spPr>
            <a:xfrm>
              <a:off x="1239849" y="2361806"/>
              <a:ext cx="3498619" cy="83099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CV </a:t>
              </a:r>
              <a:r>
                <a:rPr lang="en-US" sz="1600" dirty="0" err="1">
                  <a:latin typeface="Arial" panose="020B0604020202020204" pitchFamily="34" charset="0"/>
                  <a:cs typeface="Arial" panose="020B0604020202020204" pitchFamily="34" charset="0"/>
                </a:rPr>
                <a:t>ghi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a:t>
              </a:r>
            </a:p>
            <a:p>
              <a:pPr algn="ctr"/>
              <a:r>
                <a:rPr lang="en-US" sz="1600" dirty="0">
                  <a:latin typeface="Arial" panose="020B0604020202020204" pitchFamily="34" charset="0"/>
                  <a:cs typeface="Arial" panose="020B0604020202020204" pitchFamily="34" charset="0"/>
                </a:rPr>
                <a:t>HV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endParaRPr lang="en-US"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569CE4E-57CD-47CC-98E2-8DA266BE7DEA}"/>
                </a:ext>
              </a:extLst>
            </p:cNvPr>
            <p:cNvSpPr txBox="1"/>
            <p:nvPr/>
          </p:nvSpPr>
          <p:spPr>
            <a:xfrm>
              <a:off x="5719017" y="2344235"/>
              <a:ext cx="2093191" cy="83099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CV </a:t>
              </a:r>
              <a:r>
                <a:rPr lang="en-US" sz="1600" dirty="0" err="1">
                  <a:latin typeface="Arial" panose="020B0604020202020204" pitchFamily="34" charset="0"/>
                  <a:cs typeface="Arial" panose="020B0604020202020204" pitchFamily="34" charset="0"/>
                </a:rPr>
                <a:t>tạo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chuyên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LV, LA…</a:t>
              </a:r>
            </a:p>
          </p:txBody>
        </p:sp>
        <p:sp>
          <p:nvSpPr>
            <p:cNvPr id="23" name="TextBox 22">
              <a:extLst>
                <a:ext uri="{FF2B5EF4-FFF2-40B4-BE49-F238E27FC236}">
                  <a16:creationId xmlns:a16="http://schemas.microsoft.com/office/drawing/2014/main" id="{3127285A-64E7-4751-A918-F3D667438C5F}"/>
                </a:ext>
              </a:extLst>
            </p:cNvPr>
            <p:cNvSpPr txBox="1"/>
            <p:nvPr/>
          </p:nvSpPr>
          <p:spPr>
            <a:xfrm>
              <a:off x="9143936" y="3262937"/>
              <a:ext cx="1310051"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GV </a:t>
              </a:r>
              <a:r>
                <a:rPr lang="en-US" sz="1600" dirty="0" err="1">
                  <a:latin typeface="Arial" panose="020B0604020202020204" pitchFamily="34" charset="0"/>
                  <a:cs typeface="Arial" panose="020B0604020202020204" pitchFamily="34" charset="0"/>
                </a:rPr>
                <a:t>sửa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endParaRPr lang="en-US" sz="16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E1D908E-B655-4050-AEF4-2AD153C4A96B}"/>
                </a:ext>
              </a:extLst>
            </p:cNvPr>
            <p:cNvSpPr txBox="1"/>
            <p:nvPr/>
          </p:nvSpPr>
          <p:spPr>
            <a:xfrm>
              <a:off x="6927104" y="3281904"/>
              <a:ext cx="1929231"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Ch</a:t>
              </a:r>
              <a:r>
                <a:rPr lang="vi-VN" sz="1600" dirty="0">
                  <a:latin typeface="Arial" panose="020B0604020202020204" pitchFamily="34" charset="0"/>
                  <a:cs typeface="Arial" panose="020B0604020202020204" pitchFamily="34" charset="0"/>
                </a:rPr>
                <a:t>ư</a:t>
              </a:r>
              <a:r>
                <a:rPr lang="en-US" sz="1600" dirty="0">
                  <a:latin typeface="Arial" panose="020B0604020202020204" pitchFamily="34" charset="0"/>
                  <a:cs typeface="Arial" panose="020B0604020202020204" pitchFamily="34" charset="0"/>
                </a:rPr>
                <a:t>a </a:t>
              </a: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endParaRPr lang="en-US" sz="1600" dirty="0">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7EE96BAF-7D2F-4F50-B203-3B64F2071E4C}"/>
                </a:ext>
              </a:extLst>
            </p:cNvPr>
            <p:cNvCxnSpPr/>
            <p:nvPr/>
          </p:nvCxnSpPr>
          <p:spPr>
            <a:xfrm flipV="1">
              <a:off x="8833615" y="3036123"/>
              <a:ext cx="0" cy="82296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E004679-3F05-492D-A66C-50656BC4EF6D}"/>
                </a:ext>
              </a:extLst>
            </p:cNvPr>
            <p:cNvSpPr txBox="1"/>
            <p:nvPr/>
          </p:nvSpPr>
          <p:spPr>
            <a:xfrm>
              <a:off x="6736845" y="3899826"/>
              <a:ext cx="1329001" cy="338554"/>
            </a:xfrm>
            <a:prstGeom prst="rect">
              <a:avLst/>
            </a:prstGeom>
            <a:noFill/>
          </p:spPr>
          <p:txBody>
            <a:bodyPr wrap="square" rtlCol="0">
              <a:spAutoFit/>
            </a:bodyPr>
            <a:lstStyle/>
            <a:p>
              <a:pPr algn="ct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endParaRPr lang="en-US" sz="1600" dirty="0">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6EC3DC80-33E7-4E28-8FC0-2E92BEFEA887}"/>
              </a:ext>
            </a:extLst>
          </p:cNvPr>
          <p:cNvSpPr txBox="1"/>
          <p:nvPr/>
        </p:nvSpPr>
        <p:spPr>
          <a:xfrm>
            <a:off x="590813" y="4221050"/>
            <a:ext cx="11074861" cy="1191736"/>
          </a:xfrm>
          <a:prstGeom prst="rect">
            <a:avLst/>
          </a:prstGeom>
          <a:noFill/>
        </p:spPr>
        <p:txBody>
          <a:bodyPr wrap="square" rtlCol="0">
            <a:spAutoFit/>
          </a:bodyPr>
          <a:lstStyle/>
          <a:p>
            <a:pPr algn="just">
              <a:lnSpc>
                <a:spcPct val="114000"/>
              </a:lnSpc>
            </a:pPr>
            <a:r>
              <a:rPr lang="en-US" sz="1600" dirty="0">
                <a:latin typeface="Arial" panose="020B0604020202020204" pitchFamily="34" charset="0"/>
                <a:cs typeface="Arial" panose="020B0604020202020204" pitchFamily="34" charset="0"/>
              </a:rPr>
              <a:t>***</a:t>
            </a:r>
            <a:r>
              <a:rPr lang="en-US" sz="1600" b="1" i="1" dirty="0" err="1">
                <a:latin typeface="Arial" panose="020B0604020202020204" pitchFamily="34" charset="0"/>
                <a:cs typeface="Arial" panose="020B0604020202020204" pitchFamily="34" charset="0"/>
              </a:rPr>
              <a:t>Lưu</a:t>
            </a:r>
            <a:r>
              <a:rPr lang="en-US" sz="1600" b="1" i="1" dirty="0">
                <a:latin typeface="Arial" panose="020B0604020202020204" pitchFamily="34" charset="0"/>
                <a:cs typeface="Arial" panose="020B0604020202020204" pitchFamily="34" charset="0"/>
              </a:rPr>
              <a:t> ý</a:t>
            </a:r>
            <a:r>
              <a:rPr lang="en-US" sz="1600" dirty="0">
                <a:latin typeface="Arial" panose="020B0604020202020204" pitchFamily="34" charset="0"/>
                <a:cs typeface="Arial" panose="020B0604020202020204" pitchFamily="34" charset="0"/>
              </a:rPr>
              <a:t>: </a:t>
            </a:r>
          </a:p>
          <a:p>
            <a:pPr algn="just">
              <a:lnSpc>
                <a:spcPct val="114000"/>
              </a:lnSpc>
            </a:pPr>
            <a:r>
              <a:rPr lang="en-US" sz="1600" dirty="0">
                <a:latin typeface="Arial" panose="020B0604020202020204" pitchFamily="34" charset="0"/>
                <a:cs typeface="Arial" panose="020B0604020202020204" pitchFamily="34" charset="0"/>
              </a:rPr>
              <a:t>Trong </a:t>
            </a:r>
            <a:r>
              <a:rPr lang="en-US" sz="1600" dirty="0" err="1">
                <a:latin typeface="Arial" panose="020B0604020202020204" pitchFamily="34" charset="0"/>
                <a:cs typeface="Arial" panose="020B0604020202020204" pitchFamily="34" charset="0"/>
              </a:rPr>
              <a:t>suốt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sử</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dụng</a:t>
            </a:r>
            <a:r>
              <a:rPr lang="en-US" sz="1600" dirty="0">
                <a:latin typeface="Arial" panose="020B0604020202020204" pitchFamily="34" charset="0"/>
                <a:cs typeface="Arial" panose="020B0604020202020204" pitchFamily="34" charset="0"/>
              </a:rPr>
              <a:t> Turnitin, HV chỉ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b="1" i="1" dirty="0" err="1">
                <a:solidFill>
                  <a:schemeClr val="bg1"/>
                </a:solidFill>
                <a:latin typeface="Arial" panose="020B0604020202020204" pitchFamily="34" charset="0"/>
                <a:cs typeface="Arial" panose="020B0604020202020204" pitchFamily="34" charset="0"/>
              </a:rPr>
              <a:t>duy</a:t>
            </a:r>
            <a:r>
              <a:rPr lang="en-US" sz="1600" b="1" i="1" dirty="0">
                <a:solidFill>
                  <a:schemeClr val="bg1"/>
                </a:solidFill>
                <a:latin typeface="Arial" panose="020B0604020202020204" pitchFamily="34" charset="0"/>
                <a:cs typeface="Arial" panose="020B0604020202020204" pitchFamily="34" charset="0"/>
              </a:rPr>
              <a:t> </a:t>
            </a:r>
            <a:r>
              <a:rPr lang="en-US" sz="1600" b="1" i="1" dirty="0" err="1">
                <a:solidFill>
                  <a:schemeClr val="bg1"/>
                </a:solidFill>
                <a:latin typeface="Arial" panose="020B0604020202020204" pitchFamily="34" charset="0"/>
                <a:cs typeface="Arial" panose="020B0604020202020204" pitchFamily="34" charset="0"/>
              </a:rPr>
              <a:t>nhất</a:t>
            </a:r>
            <a:r>
              <a:rPr lang="en-US" sz="1600" b="1" i="1" dirty="0">
                <a:solidFill>
                  <a:schemeClr val="bg1"/>
                </a:solidFill>
                <a:latin typeface="Arial" panose="020B0604020202020204" pitchFamily="34" charset="0"/>
                <a:cs typeface="Arial" panose="020B0604020202020204" pitchFamily="34" charset="0"/>
              </a:rPr>
              <a:t> 1 </a:t>
            </a:r>
            <a:r>
              <a:rPr lang="en-US" sz="1600" b="1" i="1" dirty="0" err="1">
                <a:solidFill>
                  <a:schemeClr val="bg1"/>
                </a:solidFill>
                <a:latin typeface="Arial" panose="020B0604020202020204" pitchFamily="34" charset="0"/>
                <a:cs typeface="Arial" panose="020B0604020202020204" pitchFamily="34" charset="0"/>
              </a:rPr>
              <a:t>tài</a:t>
            </a:r>
            <a:r>
              <a:rPr lang="en-US" sz="1600" b="1" i="1" dirty="0">
                <a:solidFill>
                  <a:schemeClr val="bg1"/>
                </a:solidFill>
                <a:latin typeface="Arial" panose="020B0604020202020204" pitchFamily="34" charset="0"/>
                <a:cs typeface="Arial" panose="020B0604020202020204" pitchFamily="34" charset="0"/>
              </a:rPr>
              <a:t> </a:t>
            </a:r>
            <a:r>
              <a:rPr lang="en-US" sz="1600" b="1" i="1" dirty="0" err="1">
                <a:solidFill>
                  <a:schemeClr val="bg1"/>
                </a:solidFill>
                <a:latin typeface="Arial" panose="020B0604020202020204" pitchFamily="34" charset="0"/>
                <a:cs typeface="Arial" panose="020B0604020202020204" pitchFamily="34" charset="0"/>
              </a:rPr>
              <a:t>khoản</a:t>
            </a:r>
            <a:r>
              <a:rPr lang="en-US" sz="1600" b="1" i="1" dirty="0">
                <a:solidFill>
                  <a:schemeClr val="bg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t</a:t>
            </a:r>
            <a:r>
              <a:rPr lang="vi-VN" sz="1600" i="1" dirty="0">
                <a:latin typeface="Arial" panose="020B0604020202020204" pitchFamily="34" charset="0"/>
                <a:cs typeface="Arial" panose="020B0604020202020204" pitchFamily="34" charset="0"/>
              </a:rPr>
              <a:t>ư</a:t>
            </a:r>
            <a:r>
              <a:rPr lang="en-US" sz="1600" i="1" dirty="0" err="1">
                <a:latin typeface="Arial" panose="020B0604020202020204" pitchFamily="34" charset="0"/>
                <a:cs typeface="Arial" panose="020B0604020202020204" pitchFamily="34" charset="0"/>
              </a:rPr>
              <a:t>ơng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ứng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với</a:t>
            </a:r>
            <a:r>
              <a:rPr lang="en-US" sz="1600" i="1" dirty="0">
                <a:latin typeface="Arial" panose="020B0604020202020204" pitchFamily="34" charset="0"/>
                <a:cs typeface="Arial" panose="020B0604020202020204" pitchFamily="34" charset="0"/>
              </a:rPr>
              <a:t> chỉ 1 </a:t>
            </a:r>
            <a:r>
              <a:rPr lang="en-US" sz="1600" i="1" dirty="0" err="1">
                <a:latin typeface="Arial" panose="020B0604020202020204" pitchFamily="34" charset="0"/>
                <a:cs typeface="Arial" panose="020B0604020202020204" pitchFamily="34" charset="0"/>
              </a:rPr>
              <a:t>địa</a:t>
            </a:r>
            <a:r>
              <a:rPr lang="en-US" sz="1600" i="1" dirty="0">
                <a:latin typeface="Arial" panose="020B0604020202020204" pitchFamily="34" charset="0"/>
                <a:cs typeface="Arial" panose="020B0604020202020204" pitchFamily="34" charset="0"/>
              </a:rPr>
              <a:t> chỉ email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r>
              <a:rPr lang="en-US" sz="1600"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tất</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cả</a:t>
            </a:r>
            <a:r>
              <a:rPr lang="en-US" sz="1600" b="1"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chuyên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ngành</a:t>
            </a:r>
            <a:r>
              <a:rPr lang="en-US" sz="1600" dirty="0">
                <a:latin typeface="Arial" panose="020B0604020202020204" pitchFamily="34" charset="0"/>
                <a:cs typeface="Arial" panose="020B0604020202020204" pitchFamily="34" charset="0"/>
              </a:rPr>
              <a:t>.</a:t>
            </a:r>
          </a:p>
          <a:p>
            <a:pPr algn="just">
              <a:lnSpc>
                <a:spcPct val="114000"/>
              </a:lnSpc>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51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400064" y="428354"/>
            <a:ext cx="10295382"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 TR</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ỜNG HỢP KHÔNG TẢI Đ</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ỢC FILE BÀI NỘP</a:t>
            </a:r>
          </a:p>
        </p:txBody>
      </p:sp>
      <p:sp>
        <p:nvSpPr>
          <p:cNvPr id="18" name="Rectangle 12">
            <a:extLst>
              <a:ext uri="{FF2B5EF4-FFF2-40B4-BE49-F238E27FC236}">
                <a16:creationId xmlns:a16="http://schemas.microsoft.com/office/drawing/2014/main" id="{E0EF89A0-A6B4-47F0-870A-BBD979DAEB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FA126412-CAE7-4AF2-BC24-F5D79AF3810D}"/>
              </a:ext>
            </a:extLst>
          </p:cNvPr>
          <p:cNvSpPr/>
          <p:nvPr/>
        </p:nvSpPr>
        <p:spPr>
          <a:xfrm>
            <a:off x="548034" y="1902160"/>
            <a:ext cx="4991100" cy="4819781"/>
          </a:xfrm>
          <a:prstGeom prst="rect">
            <a:avLst/>
          </a:prstGeom>
        </p:spPr>
        <p:txBody>
          <a:bodyPr wrap="square">
            <a:spAutoFit/>
          </a:bodyPr>
          <a:lstStyle/>
          <a:p>
            <a:pPr marL="9525" indent="-9525">
              <a:lnSpc>
                <a:spcPts val="2800"/>
              </a:lnSpc>
              <a:spcBef>
                <a:spcPts val="600"/>
              </a:spcBef>
            </a:pPr>
            <a:r>
              <a:rPr lang="en-US" altLang="en-US" sz="1600" dirty="0" err="1">
                <a:latin typeface="Arial" panose="020B0604020202020204" pitchFamily="34" charset="0"/>
                <a:ea typeface="Times New Roman" panose="02020603050405020304" pitchFamily="18" charset="0"/>
                <a:cs typeface="Arial" panose="020B0604020202020204" pitchFamily="34" charset="0"/>
              </a:rPr>
              <a:t>Có</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nhiều</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lý</a:t>
            </a:r>
            <a:r>
              <a:rPr lang="en-US" altLang="en-US" sz="1600" dirty="0">
                <a:latin typeface="Arial" panose="020B0604020202020204" pitchFamily="34" charset="0"/>
                <a:ea typeface="Times New Roman" panose="02020603050405020304" pitchFamily="18" charset="0"/>
                <a:cs typeface="Arial" panose="020B0604020202020204" pitchFamily="34" charset="0"/>
              </a:rPr>
              <a:t> do </a:t>
            </a:r>
            <a:r>
              <a:rPr lang="en-US" altLang="en-US" sz="1600" dirty="0" err="1">
                <a:latin typeface="Arial" panose="020B0604020202020204" pitchFamily="34" charset="0"/>
                <a:ea typeface="Times New Roman" panose="02020603050405020304" pitchFamily="18" charset="0"/>
                <a:cs typeface="Arial" panose="020B0604020202020204" pitchFamily="34" charset="0"/>
              </a:rPr>
              <a:t>hệ</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thống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chấp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nhận</a:t>
            </a:r>
            <a:r>
              <a:rPr lang="en-US" altLang="en-US" sz="1600" dirty="0">
                <a:latin typeface="Arial" panose="020B0604020202020204" pitchFamily="34" charset="0"/>
                <a:ea typeface="Times New Roman" panose="02020603050405020304" pitchFamily="18" charset="0"/>
                <a:cs typeface="Arial" panose="020B0604020202020204" pitchFamily="34" charset="0"/>
              </a:rPr>
              <a:t> file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altLang="en-US" sz="1600" dirty="0">
                <a:latin typeface="Arial" panose="020B0604020202020204" pitchFamily="34" charset="0"/>
                <a:ea typeface="Times New Roman" panose="02020603050405020304" pitchFamily="18" charset="0"/>
                <a:cs typeface="Arial" panose="020B0604020202020204" pitchFamily="34" charset="0"/>
              </a:rPr>
              <a:t> HV (VD: </a:t>
            </a:r>
            <a:r>
              <a:rPr lang="en-US" altLang="en-US" sz="1600" dirty="0" err="1">
                <a:latin typeface="Arial" panose="020B0604020202020204" pitchFamily="34" charset="0"/>
                <a:ea typeface="Times New Roman" panose="02020603050405020304" pitchFamily="18" charset="0"/>
                <a:cs typeface="Arial" panose="020B0604020202020204" pitchFamily="34" charset="0"/>
              </a:rPr>
              <a:t>định</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dạng</a:t>
            </a:r>
            <a:r>
              <a:rPr lang="en-US" altLang="en-US" sz="1600" dirty="0">
                <a:latin typeface="Arial" panose="020B0604020202020204" pitchFamily="34" charset="0"/>
                <a:ea typeface="Times New Roman" panose="02020603050405020304" pitchFamily="18" charset="0"/>
                <a:cs typeface="Arial" panose="020B0604020202020204" pitchFamily="34" charset="0"/>
              </a:rPr>
              <a:t> file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altLang="en-US" sz="1600" dirty="0">
                <a:latin typeface="Arial" panose="020B0604020202020204" pitchFamily="34" charset="0"/>
                <a:ea typeface="Times New Roman" panose="02020603050405020304" pitchFamily="18" charset="0"/>
                <a:cs typeface="Arial" panose="020B0604020202020204" pitchFamily="34" charset="0"/>
              </a:rPr>
              <a:t> đ</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ợc</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hỗ</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trợ</a:t>
            </a:r>
            <a:r>
              <a:rPr lang="en-US" altLang="en-US" sz="1600" dirty="0">
                <a:latin typeface="Arial" panose="020B0604020202020204" pitchFamily="34" charset="0"/>
                <a:ea typeface="Times New Roman" panose="02020603050405020304" pitchFamily="18" charset="0"/>
                <a:cs typeface="Arial" panose="020B0604020202020204" pitchFamily="34" charset="0"/>
              </a:rPr>
              <a:t>, file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chứa</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ảnh</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nặng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quá</a:t>
            </a:r>
            <a:r>
              <a:rPr lang="en-US" altLang="en-US" sz="1600" dirty="0">
                <a:latin typeface="Arial" panose="020B0604020202020204" pitchFamily="34" charset="0"/>
                <a:ea typeface="Times New Roman" panose="02020603050405020304" pitchFamily="18" charset="0"/>
                <a:cs typeface="Arial" panose="020B0604020202020204" pitchFamily="34" charset="0"/>
              </a:rPr>
              <a:t> 40MB,…)</a:t>
            </a:r>
          </a:p>
          <a:p>
            <a:pPr marL="9525" indent="-9525">
              <a:lnSpc>
                <a:spcPts val="2800"/>
              </a:lnSpc>
              <a:spcBef>
                <a:spcPts val="600"/>
              </a:spcBef>
            </a:pPr>
            <a:r>
              <a:rPr lang="en-US" altLang="en-US" sz="1600" dirty="0">
                <a:latin typeface="Arial" panose="020B0604020202020204" pitchFamily="34" charset="0"/>
                <a:ea typeface="Times New Roman" panose="02020603050405020304" pitchFamily="18" charset="0"/>
                <a:cs typeface="Arial" panose="020B0604020202020204" pitchFamily="34" charset="0"/>
              </a:rPr>
              <a:t>HV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làm</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theo</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các</a:t>
            </a:r>
            <a:r>
              <a:rPr lang="en-US" altLang="en-US" sz="1600" dirty="0">
                <a:latin typeface="Arial" panose="020B0604020202020204" pitchFamily="34" charset="0"/>
                <a:ea typeface="Times New Roman" panose="02020603050405020304" pitchFamily="18" charset="0"/>
                <a:cs typeface="Arial" panose="020B0604020202020204" pitchFamily="34" charset="0"/>
              </a:rPr>
              <a:t> b</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ớc</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sau</a:t>
            </a:r>
            <a:r>
              <a:rPr lang="en-US" altLang="en-US" sz="1600" dirty="0">
                <a:latin typeface="Arial" panose="020B0604020202020204" pitchFamily="34" charset="0"/>
                <a:ea typeface="Times New Roman" panose="02020603050405020304" pitchFamily="18" charset="0"/>
                <a:cs typeface="Arial" panose="020B0604020202020204" pitchFamily="34" charset="0"/>
              </a:rPr>
              <a:t>:</a:t>
            </a:r>
          </a:p>
          <a:p>
            <a:pPr marL="342900" indent="-342900">
              <a:lnSpc>
                <a:spcPts val="2800"/>
              </a:lnSpc>
              <a:spcBef>
                <a:spcPts val="600"/>
              </a:spcBef>
              <a:buAutoNum type="arabicPeriod"/>
            </a:pPr>
            <a:r>
              <a:rPr lang="en-US" altLang="en-US" sz="1600" dirty="0" err="1">
                <a:latin typeface="Arial" panose="020B0604020202020204" pitchFamily="34" charset="0"/>
                <a:ea typeface="Times New Roman" panose="02020603050405020304" pitchFamily="18" charset="0"/>
                <a:cs typeface="Arial" panose="020B0604020202020204" pitchFamily="34" charset="0"/>
              </a:rPr>
              <a:t>Tại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cửa</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sổ</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HV click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vào</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mũi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tên</a:t>
            </a:r>
            <a:r>
              <a:rPr lang="en-US" altLang="en-US" sz="1600" dirty="0">
                <a:latin typeface="Arial" panose="020B0604020202020204" pitchFamily="34" charset="0"/>
                <a:ea typeface="Times New Roman" panose="02020603050405020304" pitchFamily="18" charset="0"/>
                <a:cs typeface="Arial" panose="020B0604020202020204" pitchFamily="34" charset="0"/>
              </a:rPr>
              <a:t> chỉ </a:t>
            </a:r>
            <a:r>
              <a:rPr lang="en-US" altLang="en-US" sz="1600" dirty="0" err="1">
                <a:latin typeface="Arial" panose="020B0604020202020204" pitchFamily="34" charset="0"/>
                <a:ea typeface="Times New Roman" panose="02020603050405020304" pitchFamily="18" charset="0"/>
                <a:cs typeface="Arial" panose="020B0604020202020204" pitchFamily="34" charset="0"/>
              </a:rPr>
              <a:t>xuống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bên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cạnh</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phần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Tải</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lên</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Tập</a:t>
            </a:r>
            <a:r>
              <a:rPr lang="en-US" altLang="en-US" sz="1600" b="1" dirty="0">
                <a:latin typeface="Arial" panose="020B0604020202020204" pitchFamily="34" charset="0"/>
                <a:ea typeface="Times New Roman" panose="02020603050405020304" pitchFamily="18" charset="0"/>
                <a:cs typeface="Arial" panose="020B0604020202020204" pitchFamily="34" charset="0"/>
              </a:rPr>
              <a:t> tin Đ</a:t>
            </a:r>
            <a:r>
              <a:rPr lang="vi-VN" altLang="en-US" sz="1600" b="1" dirty="0">
                <a:latin typeface="Arial" panose="020B0604020202020204" pitchFamily="34" charset="0"/>
                <a:ea typeface="Times New Roman" panose="02020603050405020304" pitchFamily="18" charset="0"/>
                <a:cs typeface="Arial" panose="020B0604020202020204" pitchFamily="34" charset="0"/>
              </a:rPr>
              <a:t>ơ</a:t>
            </a:r>
            <a:r>
              <a:rPr lang="en-US" altLang="en-US" sz="1600" b="1" dirty="0">
                <a:latin typeface="Arial" panose="020B0604020202020204" pitchFamily="34" charset="0"/>
                <a:ea typeface="Times New Roman" panose="02020603050405020304" pitchFamily="18" charset="0"/>
                <a:cs typeface="Arial" panose="020B0604020202020204" pitchFamily="34" charset="0"/>
              </a:rPr>
              <a:t>n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nhất</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Tải</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lên</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bằng</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cắt</a:t>
            </a:r>
            <a:r>
              <a:rPr lang="en-US" altLang="en-US" sz="1600" b="1" dirty="0">
                <a:latin typeface="Arial" panose="020B0604020202020204" pitchFamily="34" charset="0"/>
                <a:ea typeface="Times New Roman" panose="02020603050405020304" pitchFamily="18" charset="0"/>
                <a:cs typeface="Arial" panose="020B0604020202020204" pitchFamily="34" charset="0"/>
              </a:rPr>
              <a:t> &amp;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dán</a:t>
            </a: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800"/>
              </a:lnSpc>
              <a:spcBef>
                <a:spcPts val="600"/>
              </a:spcBef>
              <a:buAutoNum type="arabicPeriod"/>
            </a:pPr>
            <a:r>
              <a:rPr lang="en-US" altLang="en-US" sz="1600" dirty="0">
                <a:latin typeface="Arial" panose="020B0604020202020204" pitchFamily="34" charset="0"/>
                <a:ea typeface="Times New Roman" panose="02020603050405020304" pitchFamily="18" charset="0"/>
                <a:cs typeface="Arial" panose="020B0604020202020204" pitchFamily="34" charset="0"/>
              </a:rPr>
              <a:t>Copy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toàn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bộ</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văn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bản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muốn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kiểm</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tra</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trùng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lặp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dán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vào</a:t>
            </a:r>
            <a:r>
              <a:rPr lang="en-US" altLang="en-US" sz="1600" dirty="0">
                <a:latin typeface="Arial" panose="020B0604020202020204" pitchFamily="34" charset="0"/>
                <a:ea typeface="Times New Roman" panose="02020603050405020304" pitchFamily="18" charset="0"/>
                <a:cs typeface="Arial" panose="020B0604020202020204" pitchFamily="34" charset="0"/>
              </a:rPr>
              <a:t> ô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Cắt</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và</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dán</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của</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bạn</a:t>
            </a: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800"/>
              </a:lnSpc>
              <a:spcBef>
                <a:spcPts val="600"/>
              </a:spcBef>
              <a:buFontTx/>
              <a:buAutoNum type="arabicPeriod"/>
            </a:pPr>
            <a:r>
              <a:rPr lang="en-US" sz="1600" dirty="0">
                <a:latin typeface="Arial" panose="020B0604020202020204" pitchFamily="34" charset="0"/>
                <a:cs typeface="Arial" panose="020B0604020202020204" pitchFamily="34" charset="0"/>
              </a:rPr>
              <a:t>Click </a:t>
            </a:r>
            <a:r>
              <a:rPr lang="en-US" sz="1600" b="1" dirty="0">
                <a:latin typeface="Arial" panose="020B0604020202020204" pitchFamily="34" charset="0"/>
                <a:cs typeface="Arial" panose="020B0604020202020204" pitchFamily="34" charset="0"/>
              </a:rPr>
              <a:t>Upload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thống</a:t>
            </a:r>
            <a:endParaRPr lang="en-US" sz="1600" dirty="0">
              <a:latin typeface="Arial" panose="020B0604020202020204" pitchFamily="34" charset="0"/>
              <a:cs typeface="Arial" panose="020B0604020202020204" pitchFamily="34" charset="0"/>
            </a:endParaRPr>
          </a:p>
          <a:p>
            <a:pPr>
              <a:lnSpc>
                <a:spcPts val="2800"/>
              </a:lnSpc>
              <a:spcBef>
                <a:spcPts val="600"/>
              </a:spcBef>
            </a:pP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800"/>
              </a:lnSpc>
              <a:spcBef>
                <a:spcPts val="600"/>
              </a:spcBef>
              <a:buAutoNum type="arabicPeriod"/>
            </a:pP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94149B6E-5923-4BF0-B4F7-8B761591D773}"/>
              </a:ext>
            </a:extLst>
          </p:cNvPr>
          <p:cNvPicPr>
            <a:picLocks noChangeAspect="1"/>
          </p:cNvPicPr>
          <p:nvPr/>
        </p:nvPicPr>
        <p:blipFill>
          <a:blip r:embed="rId4"/>
          <a:stretch>
            <a:fillRect/>
          </a:stretch>
        </p:blipFill>
        <p:spPr>
          <a:xfrm>
            <a:off x="8405466" y="1927667"/>
            <a:ext cx="3238500" cy="1152525"/>
          </a:xfrm>
          <a:prstGeom prst="rect">
            <a:avLst/>
          </a:prstGeom>
        </p:spPr>
      </p:pic>
      <p:pic>
        <p:nvPicPr>
          <p:cNvPr id="4" name="Picture 3">
            <a:extLst>
              <a:ext uri="{FF2B5EF4-FFF2-40B4-BE49-F238E27FC236}">
                <a16:creationId xmlns:a16="http://schemas.microsoft.com/office/drawing/2014/main" id="{D1BDBDC0-9AD3-4441-BCF1-52286B3A4F8E}"/>
              </a:ext>
            </a:extLst>
          </p:cNvPr>
          <p:cNvPicPr>
            <a:picLocks noChangeAspect="1"/>
          </p:cNvPicPr>
          <p:nvPr/>
        </p:nvPicPr>
        <p:blipFill>
          <a:blip r:embed="rId5"/>
          <a:stretch>
            <a:fillRect/>
          </a:stretch>
        </p:blipFill>
        <p:spPr>
          <a:xfrm>
            <a:off x="6652868" y="3483421"/>
            <a:ext cx="4991100" cy="2324100"/>
          </a:xfrm>
          <a:prstGeom prst="rect">
            <a:avLst/>
          </a:prstGeom>
        </p:spPr>
      </p:pic>
    </p:spTree>
    <p:extLst>
      <p:ext uri="{BB962C8B-B14F-4D97-AF65-F5344CB8AC3E}">
        <p14:creationId xmlns:p14="http://schemas.microsoft.com/office/powerpoint/2010/main" val="167956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3" name="Rectangle 2">
            <a:extLst>
              <a:ext uri="{FF2B5EF4-FFF2-40B4-BE49-F238E27FC236}">
                <a16:creationId xmlns:a16="http://schemas.microsoft.com/office/drawing/2014/main" id="{A360C202-BF53-4293-ABCC-DF96298D3EB8}"/>
              </a:ext>
            </a:extLst>
          </p:cNvPr>
          <p:cNvSpPr/>
          <p:nvPr/>
        </p:nvSpPr>
        <p:spPr>
          <a:xfrm>
            <a:off x="9183757" y="1482256"/>
            <a:ext cx="2852178" cy="4843634"/>
          </a:xfrm>
          <a:prstGeom prst="rect">
            <a:avLst/>
          </a:prstGeom>
        </p:spPr>
        <p:txBody>
          <a:bodyPr wrap="square">
            <a:spAutoFit/>
          </a:bodyPr>
          <a:lstStyle/>
          <a:p>
            <a:pPr algn="just">
              <a:lnSpc>
                <a:spcPct val="114000"/>
              </a:lnSpc>
              <a:spcBef>
                <a:spcPts val="1200"/>
              </a:spcBef>
            </a:pPr>
            <a:r>
              <a:rPr lang="vi-VN" sz="1600" dirty="0">
                <a:latin typeface="Arial" panose="020B0604020202020204" pitchFamily="34" charset="0"/>
                <a:cs typeface="Arial" panose="020B0604020202020204" pitchFamily="34" charset="0"/>
              </a:rPr>
              <a:t>Đoạn văn </a:t>
            </a:r>
            <a:r>
              <a:rPr lang="vi-VN" sz="1600" dirty="0" err="1">
                <a:latin typeface="Arial" panose="020B0604020202020204" pitchFamily="34" charset="0"/>
                <a:cs typeface="Arial" panose="020B0604020202020204" pitchFamily="34" charset="0"/>
              </a:rPr>
              <a:t>có</a:t>
            </a:r>
            <a:r>
              <a:rPr lang="vi-VN"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trùng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lặp</a:t>
            </a:r>
            <a:r>
              <a:rPr lang="en-GB"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sẽ</a:t>
            </a:r>
            <a:r>
              <a:rPr lang="vi-VN" sz="1600" dirty="0">
                <a:latin typeface="Arial" panose="020B0604020202020204" pitchFamily="34" charset="0"/>
                <a:cs typeface="Arial" panose="020B0604020202020204" pitchFamily="34" charset="0"/>
              </a:rPr>
              <a:t> hiển thị màu và số thứ tự tương ứng với link nguồn </a:t>
            </a:r>
            <a:r>
              <a:rPr lang="vi-VN" sz="1600" dirty="0" err="1">
                <a:latin typeface="Arial" panose="020B0604020202020204" pitchFamily="34" charset="0"/>
                <a:cs typeface="Arial" panose="020B0604020202020204" pitchFamily="34" charset="0"/>
              </a:rPr>
              <a:t>bị</a:t>
            </a:r>
            <a:r>
              <a:rPr lang="vi-VN"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trùng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lặp</a:t>
            </a:r>
            <a:r>
              <a:rPr lang="vi-VN"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HV</a:t>
            </a:r>
            <a:r>
              <a:rPr lang="vi-VN" sz="1600" dirty="0">
                <a:latin typeface="Arial" panose="020B0604020202020204" pitchFamily="34" charset="0"/>
                <a:cs typeface="Arial" panose="020B0604020202020204" pitchFamily="34" charset="0"/>
              </a:rPr>
              <a:t> có thể nhấp vào số thứ tự hoặc link nguồn để xem văn bản </a:t>
            </a:r>
            <a:r>
              <a:rPr lang="vi-VN" sz="1600" dirty="0" err="1">
                <a:latin typeface="Arial" panose="020B0604020202020204" pitchFamily="34" charset="0"/>
                <a:cs typeface="Arial" panose="020B0604020202020204" pitchFamily="34" charset="0"/>
              </a:rPr>
              <a:t>bị</a:t>
            </a:r>
            <a:r>
              <a:rPr lang="vi-VN"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trùng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lặp</a:t>
            </a:r>
            <a:r>
              <a:rPr lang="vi-VN" sz="1600" dirty="0">
                <a:latin typeface="Arial" panose="020B0604020202020204" pitchFamily="34" charset="0"/>
                <a:cs typeface="Arial" panose="020B0604020202020204" pitchFamily="34" charset="0"/>
              </a:rPr>
              <a:t>, tuy nhiên chỉ có thể xem nội dung </a:t>
            </a:r>
            <a:r>
              <a:rPr lang="en-US" sz="1600" dirty="0" err="1">
                <a:latin typeface="Arial" panose="020B0604020202020204" pitchFamily="34" charset="0"/>
                <a:cs typeface="Arial" panose="020B0604020202020204" pitchFamily="34" charset="0"/>
              </a:rPr>
              <a:t>đoạn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trùng</a:t>
            </a:r>
            <a:r>
              <a:rPr lang="en-US"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của</a:t>
            </a:r>
            <a:r>
              <a:rPr lang="vi-VN" sz="1600" dirty="0">
                <a:latin typeface="Arial" panose="020B0604020202020204" pitchFamily="34" charset="0"/>
                <a:cs typeface="Arial" panose="020B0604020202020204" pitchFamily="34" charset="0"/>
              </a:rPr>
              <a:t> nguồ</a:t>
            </a:r>
            <a:r>
              <a:rPr lang="en-US" sz="1600" dirty="0">
                <a:latin typeface="Arial" panose="020B0604020202020204" pitchFamily="34" charset="0"/>
                <a:cs typeface="Arial" panose="020B0604020202020204" pitchFamily="34" charset="0"/>
              </a:rPr>
              <a:t>n</a:t>
            </a:r>
            <a:r>
              <a:rPr lang="vi-VN"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lnSpc>
                <a:spcPct val="114000"/>
              </a:lnSpc>
              <a:spcBef>
                <a:spcPts val="1200"/>
              </a:spcBef>
            </a:pPr>
            <a:r>
              <a:rPr lang="en-US" sz="1600" dirty="0">
                <a:latin typeface="Arial" panose="020B0604020202020204" pitchFamily="34" charset="0"/>
                <a:cs typeface="Arial" panose="020B0604020202020204" pitchFamily="34" charset="0"/>
              </a:rPr>
              <a:t>Sau </a:t>
            </a: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sửa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Học </a:t>
            </a:r>
            <a:r>
              <a:rPr lang="en-US" sz="1600" dirty="0" err="1">
                <a:latin typeface="Arial" panose="020B0604020202020204" pitchFamily="34" charset="0"/>
                <a:cs typeface="Arial" panose="020B0604020202020204" pitchFamily="34" charset="0"/>
              </a:rPr>
              <a:t>viên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mới</a:t>
            </a:r>
            <a:r>
              <a:rPr lang="en-US" sz="1600" dirty="0">
                <a:latin typeface="Arial" panose="020B0604020202020204" pitchFamily="34" charset="0"/>
                <a:cs typeface="Arial" panose="020B0604020202020204" pitchFamily="34" charset="0"/>
              </a:rPr>
              <a:t>. </a:t>
            </a:r>
          </a:p>
          <a:p>
            <a:pPr algn="just">
              <a:lnSpc>
                <a:spcPct val="114000"/>
              </a:lnSpc>
              <a:spcBef>
                <a:spcPts val="1200"/>
              </a:spcBef>
            </a:pPr>
            <a:endParaRPr lang="en-US" sz="1600" dirty="0">
              <a:latin typeface="Arial" panose="020B0604020202020204" pitchFamily="34" charset="0"/>
              <a:cs typeface="Arial" panose="020B0604020202020204" pitchFamily="34" charset="0"/>
            </a:endParaRPr>
          </a:p>
          <a:p>
            <a:pPr algn="just">
              <a:lnSpc>
                <a:spcPct val="114000"/>
              </a:lnSpc>
              <a:spcBef>
                <a:spcPts val="1200"/>
              </a:spcBef>
            </a:pPr>
            <a:r>
              <a:rPr lang="en-US" b="1" i="1" dirty="0">
                <a:latin typeface="Arial" panose="020B0604020202020204" pitchFamily="34" charset="0"/>
                <a:cs typeface="Arial" panose="020B0604020202020204" pitchFamily="34" charset="0"/>
              </a:rPr>
              <a:t>***</a:t>
            </a:r>
            <a:r>
              <a:rPr lang="en-US" b="1" i="1" dirty="0" err="1">
                <a:latin typeface="Arial" panose="020B0604020202020204" pitchFamily="34" charset="0"/>
                <a:cs typeface="Arial" panose="020B0604020202020204" pitchFamily="34" charset="0"/>
              </a:rPr>
              <a:t>Lưu</a:t>
            </a:r>
            <a:r>
              <a:rPr lang="en-US" b="1" i="1" dirty="0">
                <a:latin typeface="Arial" panose="020B0604020202020204" pitchFamily="34" charset="0"/>
                <a:cs typeface="Arial" panose="020B0604020202020204" pitchFamily="34" charset="0"/>
              </a:rPr>
              <a:t> 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t>
            </a:r>
            <a:r>
              <a:rPr lang="vi-VN" dirty="0">
                <a:latin typeface="Arial" panose="020B0604020202020204" pitchFamily="34" charset="0"/>
                <a:cs typeface="Arial" panose="020B0604020202020204" pitchFamily="34" charset="0"/>
              </a:rPr>
              <a:t>ư</a:t>
            </a:r>
            <a:r>
              <a:rPr lang="en-US" dirty="0" err="1">
                <a:latin typeface="Arial" panose="020B0604020202020204" pitchFamily="34" charset="0"/>
                <a:cs typeface="Arial" panose="020B0604020202020204" pitchFamily="34" charset="0"/>
              </a:rPr>
              <a:t>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nhất</a:t>
            </a:r>
            <a:r>
              <a:rPr lang="en-US" dirty="0">
                <a:latin typeface="Arial" panose="020B0604020202020204" pitchFamily="34" charset="0"/>
                <a:cs typeface="Arial" panose="020B0604020202020204" pitchFamily="34" charset="0"/>
              </a:rPr>
              <a:t> 24 </a:t>
            </a:r>
            <a:r>
              <a:rPr lang="en-US" dirty="0" err="1">
                <a:latin typeface="Arial" panose="020B0604020202020204" pitchFamily="34" charset="0"/>
                <a:cs typeface="Arial" panose="020B0604020202020204" pitchFamily="34" charset="0"/>
              </a:rPr>
              <a:t>giờ</a:t>
            </a:r>
            <a:r>
              <a:rPr lang="en-US"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6D885755-18E0-42B1-B063-5159AFED508F}"/>
              </a:ext>
            </a:extLst>
          </p:cNvPr>
          <p:cNvSpPr txBox="1"/>
          <p:nvPr/>
        </p:nvSpPr>
        <p:spPr>
          <a:xfrm>
            <a:off x="400063" y="415166"/>
            <a:ext cx="8059707" cy="523220"/>
          </a:xfrm>
          <a:prstGeom prst="rect">
            <a:avLst/>
          </a:prstGeom>
          <a:noFill/>
        </p:spPr>
        <p:txBody>
          <a:bodyPr wrap="none" rtlCol="0">
            <a:spAutoFit/>
          </a:bodyPr>
          <a:lstStyle/>
          <a:p>
            <a:r>
              <a:rPr lang="en-US" sz="2800" b="1">
                <a:solidFill>
                  <a:srgbClr val="8F8F8F"/>
                </a:solidFill>
                <a:latin typeface="Arial" panose="020B0604020202020204" pitchFamily="34" charset="0"/>
                <a:cs typeface="Arial" panose="020B0604020202020204" pitchFamily="34" charset="0"/>
              </a:rPr>
              <a:t>B</a:t>
            </a:r>
            <a:r>
              <a:rPr lang="vi-VN" sz="2800" b="1">
                <a:solidFill>
                  <a:srgbClr val="8F8F8F"/>
                </a:solidFill>
                <a:latin typeface="Arial" panose="020B0604020202020204" pitchFamily="34" charset="0"/>
                <a:cs typeface="Arial" panose="020B0604020202020204" pitchFamily="34" charset="0"/>
              </a:rPr>
              <a:t>Ư</a:t>
            </a:r>
            <a:r>
              <a:rPr lang="en-US" sz="2800" b="1">
                <a:solidFill>
                  <a:srgbClr val="8F8F8F"/>
                </a:solidFill>
                <a:latin typeface="Arial" panose="020B0604020202020204" pitchFamily="34" charset="0"/>
                <a:cs typeface="Arial" panose="020B0604020202020204" pitchFamily="34" charset="0"/>
              </a:rPr>
              <a:t>ỚC 2: KIỂM TRA TÌNH TRẠNG TRÙNG LẶP</a:t>
            </a:r>
            <a:endParaRPr lang="en-US" sz="2800" b="1" dirty="0">
              <a:solidFill>
                <a:srgbClr val="8F8F8F"/>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8108736-BF3B-4BD6-8AA1-4EBDF6B2F837}"/>
              </a:ext>
            </a:extLst>
          </p:cNvPr>
          <p:cNvPicPr>
            <a:picLocks noChangeAspect="1"/>
          </p:cNvPicPr>
          <p:nvPr/>
        </p:nvPicPr>
        <p:blipFill>
          <a:blip r:embed="rId3"/>
          <a:stretch>
            <a:fillRect/>
          </a:stretch>
        </p:blipFill>
        <p:spPr>
          <a:xfrm>
            <a:off x="0" y="1569389"/>
            <a:ext cx="8987935" cy="3730262"/>
          </a:xfrm>
          <a:prstGeom prst="rect">
            <a:avLst/>
          </a:prstGeom>
        </p:spPr>
      </p:pic>
      <p:pic>
        <p:nvPicPr>
          <p:cNvPr id="9" name="Picture 8">
            <a:extLst>
              <a:ext uri="{FF2B5EF4-FFF2-40B4-BE49-F238E27FC236}">
                <a16:creationId xmlns:a16="http://schemas.microsoft.com/office/drawing/2014/main" id="{5E7F5F78-6E7C-4FB6-8E32-0E64DA832F90}"/>
              </a:ext>
            </a:extLst>
          </p:cNvPr>
          <p:cNvPicPr>
            <a:picLocks noChangeAspect="1"/>
          </p:cNvPicPr>
          <p:nvPr/>
        </p:nvPicPr>
        <p:blipFill rotWithShape="1">
          <a:blip r:embed="rId4"/>
          <a:srcRect l="36957" t="35616" r="19456" b="43211"/>
          <a:stretch/>
        </p:blipFill>
        <p:spPr>
          <a:xfrm>
            <a:off x="3673813" y="5352659"/>
            <a:ext cx="5314122" cy="1451298"/>
          </a:xfrm>
          <a:prstGeom prst="rect">
            <a:avLst/>
          </a:prstGeom>
        </p:spPr>
      </p:pic>
      <p:cxnSp>
        <p:nvCxnSpPr>
          <p:cNvPr id="12" name="Straight Arrow Connector 11">
            <a:extLst>
              <a:ext uri="{FF2B5EF4-FFF2-40B4-BE49-F238E27FC236}">
                <a16:creationId xmlns:a16="http://schemas.microsoft.com/office/drawing/2014/main" id="{7309FBD7-9868-490B-BA9C-51BEB8E46BB7}"/>
              </a:ext>
            </a:extLst>
          </p:cNvPr>
          <p:cNvCxnSpPr>
            <a:cxnSpLocks/>
          </p:cNvCxnSpPr>
          <p:nvPr/>
        </p:nvCxnSpPr>
        <p:spPr>
          <a:xfrm flipH="1">
            <a:off x="5883965" y="2981739"/>
            <a:ext cx="2597428" cy="2491409"/>
          </a:xfrm>
          <a:prstGeom prst="straightConnector1">
            <a:avLst/>
          </a:prstGeom>
          <a:ln w="57150">
            <a:solidFill>
              <a:srgbClr val="EF443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70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856D21-2A6F-4E2F-B913-A1712DD395E7}"/>
              </a:ext>
            </a:extLst>
          </p:cNvPr>
          <p:cNvSpPr>
            <a:spLocks noGrp="1"/>
          </p:cNvSpPr>
          <p:nvPr>
            <p:ph type="title"/>
          </p:nvPr>
        </p:nvSpPr>
        <p:spPr>
          <a:xfrm>
            <a:off x="0" y="2093843"/>
            <a:ext cx="12192000" cy="2438400"/>
          </a:xfrm>
          <a:solidFill>
            <a:srgbClr val="F9A374"/>
          </a:solidFill>
          <a:ln>
            <a:solidFill>
              <a:srgbClr val="F9A374"/>
            </a:solidFill>
          </a:ln>
        </p:spPr>
        <p:txBody>
          <a:bodyPr/>
          <a:lstStyle/>
          <a:p>
            <a:r>
              <a:rPr lang="en-GB" dirty="0"/>
              <a:t>3. </a:t>
            </a:r>
            <a:r>
              <a:rPr lang="en-US" dirty="0"/>
              <a:t>In </a:t>
            </a:r>
            <a:r>
              <a:rPr lang="en-US" dirty="0" err="1"/>
              <a:t>báo</a:t>
            </a:r>
            <a:r>
              <a:rPr lang="en-US" dirty="0"/>
              <a:t> </a:t>
            </a:r>
            <a:r>
              <a:rPr lang="en-US" dirty="0" err="1"/>
              <a:t>cáo</a:t>
            </a:r>
            <a:r>
              <a:rPr lang="en-US" dirty="0"/>
              <a:t> </a:t>
            </a:r>
            <a:r>
              <a:rPr lang="en-US" dirty="0" err="1"/>
              <a:t>trùng</a:t>
            </a:r>
            <a:r>
              <a:rPr lang="en-US" dirty="0"/>
              <a:t> </a:t>
            </a:r>
            <a:r>
              <a:rPr lang="en-US" dirty="0" err="1"/>
              <a:t>lặp</a:t>
            </a:r>
            <a:endParaRPr lang="en-GB" dirty="0"/>
          </a:p>
        </p:txBody>
      </p:sp>
    </p:spTree>
    <p:extLst>
      <p:ext uri="{BB962C8B-B14F-4D97-AF65-F5344CB8AC3E}">
        <p14:creationId xmlns:p14="http://schemas.microsoft.com/office/powerpoint/2010/main" val="2346685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0" name="TextBox 9">
            <a:extLst>
              <a:ext uri="{FF2B5EF4-FFF2-40B4-BE49-F238E27FC236}">
                <a16:creationId xmlns:a16="http://schemas.microsoft.com/office/drawing/2014/main" id="{6DE31766-2CBE-4BAB-8C75-C809EA9B161E}"/>
              </a:ext>
            </a:extLst>
          </p:cNvPr>
          <p:cNvSpPr txBox="1"/>
          <p:nvPr/>
        </p:nvSpPr>
        <p:spPr>
          <a:xfrm>
            <a:off x="285001" y="308766"/>
            <a:ext cx="6396303" cy="738664"/>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3: TẢI BÁO CÁO TRÙNG LẶP</a:t>
            </a:r>
          </a:p>
        </p:txBody>
      </p:sp>
      <p:sp>
        <p:nvSpPr>
          <p:cNvPr id="2" name="Rectangle 1">
            <a:extLst>
              <a:ext uri="{FF2B5EF4-FFF2-40B4-BE49-F238E27FC236}">
                <a16:creationId xmlns:a16="http://schemas.microsoft.com/office/drawing/2014/main" id="{B422B7A9-3FD3-47DB-A977-00D7619E7715}"/>
              </a:ext>
            </a:extLst>
          </p:cNvPr>
          <p:cNvSpPr/>
          <p:nvPr/>
        </p:nvSpPr>
        <p:spPr>
          <a:xfrm>
            <a:off x="214768" y="3021694"/>
            <a:ext cx="4696327" cy="3262432"/>
          </a:xfrm>
          <a:prstGeom prst="rect">
            <a:avLst/>
          </a:prstGeom>
        </p:spPr>
        <p:txBody>
          <a:bodyPr wrap="square">
            <a:spAutoFit/>
          </a:bodyPr>
          <a:lstStyle/>
          <a:p>
            <a:pPr marL="285750" indent="-285750" algn="just">
              <a:spcBef>
                <a:spcPts val="1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Trong </a:t>
            </a:r>
            <a:r>
              <a:rPr lang="en-US" sz="1600" b="1" i="1" dirty="0">
                <a:latin typeface="Arial" panose="020B0604020202020204" pitchFamily="34" charset="0"/>
                <a:cs typeface="Arial" panose="020B0604020202020204" pitchFamily="34" charset="0"/>
              </a:rPr>
              <a:t>Assignment inbox, </a:t>
            </a:r>
            <a:r>
              <a:rPr lang="en-US" sz="1600" dirty="0">
                <a:latin typeface="Arial" panose="020B0604020202020204" pitchFamily="34" charset="0"/>
                <a:cs typeface="Arial" panose="020B0604020202020204" pitchFamily="34" charset="0"/>
              </a:rPr>
              <a:t>click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Similarity - </a:t>
            </a:r>
            <a:r>
              <a:rPr lang="en-US" sz="1600" dirty="0" err="1">
                <a:latin typeface="Arial" panose="020B0604020202020204" pitchFamily="34" charset="0"/>
                <a:cs typeface="Arial" panose="020B0604020202020204" pitchFamily="34" charset="0"/>
              </a:rPr>
              <a:t>tỷ</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phẩm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thuật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cần</a:t>
            </a:r>
            <a:r>
              <a:rPr lang="en-US" sz="1600" dirty="0">
                <a:latin typeface="Arial" panose="020B0604020202020204" pitchFamily="34" charset="0"/>
                <a:cs typeface="Arial" panose="020B0604020202020204" pitchFamily="34" charset="0"/>
              </a:rPr>
              <a:t> in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endParaRPr lang="en-US" sz="1600" dirty="0">
              <a:latin typeface="Arial" panose="020B0604020202020204" pitchFamily="34" charset="0"/>
              <a:cs typeface="Arial" panose="020B0604020202020204" pitchFamily="34" charset="0"/>
            </a:endParaRPr>
          </a:p>
          <a:p>
            <a:pPr marL="285750" indent="-285750" algn="just">
              <a:spcBef>
                <a:spcPts val="12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Nhấn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phím</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Tab</a:t>
            </a:r>
            <a:r>
              <a:rPr lang="en-US" sz="1600" dirty="0">
                <a:latin typeface="Arial" panose="020B0604020202020204" pitchFamily="34" charset="0"/>
                <a:cs typeface="Arial" panose="020B0604020202020204" pitchFamily="34" charset="0"/>
              </a:rPr>
              <a:t>, ở </a:t>
            </a:r>
            <a:r>
              <a:rPr lang="en-US" sz="1600" dirty="0" err="1">
                <a:latin typeface="Arial" panose="020B0604020202020204" pitchFamily="34" charset="0"/>
                <a:cs typeface="Arial" panose="020B0604020202020204" pitchFamily="34" charset="0"/>
              </a:rPr>
              <a:t>góc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lựa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chọn</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Navigate to text-only Similarity Report </a:t>
            </a:r>
            <a:r>
              <a:rPr lang="en-US" sz="1600" dirty="0" err="1">
                <a:latin typeface="Arial" panose="020B0604020202020204" pitchFamily="34" charset="0"/>
                <a:cs typeface="Arial" panose="020B0604020202020204" pitchFamily="34" charset="0"/>
              </a:rPr>
              <a:t>xuất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endParaRPr lang="en-US" sz="1600" b="1" i="1" dirty="0">
              <a:latin typeface="Arial" panose="020B0604020202020204" pitchFamily="34" charset="0"/>
              <a:cs typeface="Arial" panose="020B0604020202020204" pitchFamily="34" charset="0"/>
            </a:endParaRPr>
          </a:p>
          <a:p>
            <a:pPr marL="285750" indent="-285750" algn="just">
              <a:spcBef>
                <a:spcPts val="12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Nhấn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phím</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Enter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mở</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Text-only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loại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bỏ</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toàn</a:t>
            </a:r>
            <a:r>
              <a:rPr lang="en-US" sz="1600" dirty="0">
                <a:latin typeface="Arial" panose="020B0604020202020204" pitchFamily="34" charset="0"/>
                <a:cs typeface="Arial" panose="020B0604020202020204" pitchFamily="34" charset="0"/>
              </a:rPr>
              <a:t> format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nhằm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hợp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văn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cố</a:t>
            </a:r>
            <a:r>
              <a:rPr lang="en-US" sz="1600" dirty="0">
                <a:latin typeface="Arial" panose="020B0604020202020204" pitchFamily="34" charset="0"/>
                <a:cs typeface="Arial" panose="020B0604020202020204" pitchFamily="34" charset="0"/>
              </a:rPr>
              <a:t> ý</a:t>
            </a:r>
          </a:p>
          <a:p>
            <a:pPr marL="285750" indent="-285750" algn="just">
              <a:spcBef>
                <a:spcPts val="12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Nhấn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chuột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chọn</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L</a:t>
            </a:r>
            <a:r>
              <a:rPr lang="vi-VN" sz="1600" b="1" dirty="0">
                <a:latin typeface="Arial" panose="020B0604020202020204" pitchFamily="34" charset="0"/>
                <a:cs typeface="Arial" panose="020B0604020202020204" pitchFamily="34" charset="0"/>
              </a:rPr>
              <a:t>ư</a:t>
            </a:r>
            <a:r>
              <a:rPr lang="en-US" sz="1600" b="1" dirty="0">
                <a:latin typeface="Arial" panose="020B0604020202020204" pitchFamily="34" charset="0"/>
                <a:cs typeface="Arial" panose="020B0604020202020204" pitchFamily="34" charset="0"/>
              </a:rPr>
              <a:t>u </a:t>
            </a:r>
            <a:r>
              <a:rPr lang="en-US" sz="1600" b="1" dirty="0" err="1">
                <a:latin typeface="Arial" panose="020B0604020202020204" pitchFamily="34" charset="0"/>
                <a:cs typeface="Arial" panose="020B0604020202020204" pitchFamily="34" charset="0"/>
              </a:rPr>
              <a:t>thành</a:t>
            </a:r>
            <a:r>
              <a:rPr lang="en-US" sz="1600" b="1"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ở </a:t>
            </a:r>
            <a:r>
              <a:rPr lang="en-US" sz="1600" dirty="0" err="1">
                <a:latin typeface="Arial" panose="020B0604020202020204" pitchFamily="34" charset="0"/>
                <a:cs typeface="Arial" panose="020B0604020202020204" pitchFamily="34" charset="0"/>
              </a:rPr>
              <a:t>dạng</a:t>
            </a:r>
            <a:r>
              <a:rPr lang="en-US" sz="1600" dirty="0">
                <a:latin typeface="Arial" panose="020B0604020202020204" pitchFamily="34" charset="0"/>
                <a:cs typeface="Arial" panose="020B0604020202020204" pitchFamily="34" charset="0"/>
              </a:rPr>
              <a:t> PDF</a:t>
            </a:r>
          </a:p>
        </p:txBody>
      </p:sp>
      <p:pic>
        <p:nvPicPr>
          <p:cNvPr id="3" name="Picture 2">
            <a:extLst>
              <a:ext uri="{FF2B5EF4-FFF2-40B4-BE49-F238E27FC236}">
                <a16:creationId xmlns:a16="http://schemas.microsoft.com/office/drawing/2014/main" id="{674761CA-0915-48FB-92FA-E4F21B41D4AD}"/>
              </a:ext>
            </a:extLst>
          </p:cNvPr>
          <p:cNvPicPr>
            <a:picLocks noChangeAspect="1"/>
          </p:cNvPicPr>
          <p:nvPr/>
        </p:nvPicPr>
        <p:blipFill>
          <a:blip r:embed="rId3"/>
          <a:stretch>
            <a:fillRect/>
          </a:stretch>
        </p:blipFill>
        <p:spPr>
          <a:xfrm>
            <a:off x="767431" y="1479879"/>
            <a:ext cx="3666023" cy="1321473"/>
          </a:xfrm>
          <a:prstGeom prst="rect">
            <a:avLst/>
          </a:prstGeom>
        </p:spPr>
      </p:pic>
      <p:pic>
        <p:nvPicPr>
          <p:cNvPr id="4" name="Picture 3">
            <a:extLst>
              <a:ext uri="{FF2B5EF4-FFF2-40B4-BE49-F238E27FC236}">
                <a16:creationId xmlns:a16="http://schemas.microsoft.com/office/drawing/2014/main" id="{A237DCF9-9FD3-454A-8BD9-8282F8489DFD}"/>
              </a:ext>
            </a:extLst>
          </p:cNvPr>
          <p:cNvPicPr>
            <a:picLocks noChangeAspect="1"/>
          </p:cNvPicPr>
          <p:nvPr/>
        </p:nvPicPr>
        <p:blipFill>
          <a:blip r:embed="rId4"/>
          <a:stretch>
            <a:fillRect/>
          </a:stretch>
        </p:blipFill>
        <p:spPr>
          <a:xfrm>
            <a:off x="5491758" y="967601"/>
            <a:ext cx="5200650" cy="5505450"/>
          </a:xfrm>
          <a:prstGeom prst="rect">
            <a:avLst/>
          </a:prstGeom>
        </p:spPr>
      </p:pic>
      <p:pic>
        <p:nvPicPr>
          <p:cNvPr id="6" name="Picture 5">
            <a:extLst>
              <a:ext uri="{FF2B5EF4-FFF2-40B4-BE49-F238E27FC236}">
                <a16:creationId xmlns:a16="http://schemas.microsoft.com/office/drawing/2014/main" id="{91EC41E4-99AB-44F2-8E71-0A65681F4018}"/>
              </a:ext>
            </a:extLst>
          </p:cNvPr>
          <p:cNvPicPr>
            <a:picLocks noChangeAspect="1"/>
          </p:cNvPicPr>
          <p:nvPr/>
        </p:nvPicPr>
        <p:blipFill rotWithShape="1">
          <a:blip r:embed="rId5"/>
          <a:srcRect l="34540" t="23703" r="47000" b="45086"/>
          <a:stretch/>
        </p:blipFill>
        <p:spPr>
          <a:xfrm>
            <a:off x="9347598" y="4472552"/>
            <a:ext cx="2250640" cy="2139448"/>
          </a:xfrm>
          <a:prstGeom prst="rect">
            <a:avLst/>
          </a:prstGeom>
        </p:spPr>
      </p:pic>
    </p:spTree>
    <p:extLst>
      <p:ext uri="{BB962C8B-B14F-4D97-AF65-F5344CB8AC3E}">
        <p14:creationId xmlns:p14="http://schemas.microsoft.com/office/powerpoint/2010/main" val="3527967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0" name="TextBox 9">
            <a:extLst>
              <a:ext uri="{FF2B5EF4-FFF2-40B4-BE49-F238E27FC236}">
                <a16:creationId xmlns:a16="http://schemas.microsoft.com/office/drawing/2014/main" id="{6DE31766-2CBE-4BAB-8C75-C809EA9B161E}"/>
              </a:ext>
            </a:extLst>
          </p:cNvPr>
          <p:cNvSpPr txBox="1"/>
          <p:nvPr/>
        </p:nvSpPr>
        <p:spPr>
          <a:xfrm>
            <a:off x="285001" y="308766"/>
            <a:ext cx="6176691"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3: IN BÁO CÁO TRÙNG LẶP</a:t>
            </a:r>
          </a:p>
        </p:txBody>
      </p:sp>
      <p:sp>
        <p:nvSpPr>
          <p:cNvPr id="2" name="Rectangle 1">
            <a:extLst>
              <a:ext uri="{FF2B5EF4-FFF2-40B4-BE49-F238E27FC236}">
                <a16:creationId xmlns:a16="http://schemas.microsoft.com/office/drawing/2014/main" id="{B422B7A9-3FD3-47DB-A977-00D7619E7715}"/>
              </a:ext>
            </a:extLst>
          </p:cNvPr>
          <p:cNvSpPr/>
          <p:nvPr/>
        </p:nvSpPr>
        <p:spPr>
          <a:xfrm>
            <a:off x="572577" y="1816669"/>
            <a:ext cx="4696327" cy="1938992"/>
          </a:xfrm>
          <a:prstGeom prst="rect">
            <a:avLst/>
          </a:prstGeom>
          <a:ln>
            <a:solidFill>
              <a:srgbClr val="F9A374"/>
            </a:solidFill>
          </a:ln>
        </p:spPr>
        <p:txBody>
          <a:bodyPr wrap="square">
            <a:spAutoFit/>
          </a:bodyPr>
          <a:lstStyle/>
          <a:p>
            <a:pPr algn="just">
              <a:spcBef>
                <a:spcPts val="1200"/>
              </a:spcBef>
            </a:pPr>
            <a:r>
              <a:rPr lang="en-US" sz="2400" dirty="0">
                <a:latin typeface="Arial" panose="020B0604020202020204" pitchFamily="34" charset="0"/>
                <a:cs typeface="Arial" panose="020B0604020202020204" pitchFamily="34" charset="0"/>
              </a:rPr>
              <a:t>HV in trang </a:t>
            </a:r>
            <a:r>
              <a:rPr lang="en-US" sz="2400" dirty="0" err="1">
                <a:latin typeface="Arial" panose="020B0604020202020204" pitchFamily="34" charset="0"/>
                <a:cs typeface="Arial" panose="020B0604020202020204" pitchFamily="34" charset="0"/>
              </a:rPr>
              <a:t>đầu</a:t>
            </a:r>
            <a:r>
              <a:rPr lang="en-US" sz="2400" dirty="0">
                <a:latin typeface="Arial" panose="020B0604020202020204" pitchFamily="34" charset="0"/>
                <a:cs typeface="Arial" panose="020B0604020202020204" pitchFamily="34" charset="0"/>
              </a:rPr>
              <a:t> tiên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file </a:t>
            </a:r>
            <a:r>
              <a:rPr lang="en-US" sz="2400" dirty="0" err="1">
                <a:latin typeface="Arial" panose="020B0604020202020204" pitchFamily="34" charset="0"/>
                <a:cs typeface="Arial" panose="020B0604020202020204" pitchFamily="34" charset="0"/>
              </a:rPr>
              <a:t>báo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a:t>
            </a:r>
            <a:r>
              <a:rPr lang="en-GB" sz="2400" dirty="0">
                <a:latin typeface="Arial" panose="020B0604020202020204" pitchFamily="34" charset="0"/>
                <a:cs typeface="Arial" panose="020B0604020202020204" pitchFamily="34" charset="0"/>
              </a:rPr>
              <a:t>ữ </a:t>
            </a:r>
            <a:r>
              <a:rPr lang="en-GB" sz="2400" dirty="0" err="1">
                <a:latin typeface="Arial" panose="020B0604020202020204" pitchFamily="34" charset="0"/>
                <a:cs typeface="Arial" panose="020B0604020202020204" pitchFamily="34" charset="0"/>
              </a:rPr>
              <a:t>ký</a:t>
            </a:r>
            <a:r>
              <a:rPr lang="en-GB"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chuyên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t>
            </a:r>
            <a:r>
              <a:rPr lang="vi-VN" sz="2400" dirty="0">
                <a:latin typeface="Arial" panose="020B0604020202020204" pitchFamily="34" charset="0"/>
                <a:cs typeface="Arial" panose="020B0604020202020204" pitchFamily="34" charset="0"/>
              </a:rPr>
              <a:t>ư</a:t>
            </a:r>
            <a:r>
              <a:rPr lang="en-US" sz="2400" dirty="0" err="1">
                <a:latin typeface="Arial" panose="020B0604020202020204" pitchFamily="34" charset="0"/>
                <a:cs typeface="Arial" panose="020B0604020202020204" pitchFamily="34" charset="0"/>
              </a:rPr>
              <a:t>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nộp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lý</a:t>
            </a:r>
            <a:endParaRPr lang="en-US"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102044C-51AE-4F0E-A0AA-7729B790BEB2}"/>
              </a:ext>
            </a:extLst>
          </p:cNvPr>
          <p:cNvPicPr>
            <a:picLocks noChangeAspect="1"/>
          </p:cNvPicPr>
          <p:nvPr/>
        </p:nvPicPr>
        <p:blipFill rotWithShape="1">
          <a:blip r:embed="rId3"/>
          <a:srcRect l="38689" t="9254" r="-553" b="2223"/>
          <a:stretch/>
        </p:blipFill>
        <p:spPr>
          <a:xfrm rot="16200000">
            <a:off x="6376902" y="960950"/>
            <a:ext cx="5477298" cy="5307716"/>
          </a:xfrm>
          <a:prstGeom prst="rect">
            <a:avLst/>
          </a:prstGeom>
        </p:spPr>
      </p:pic>
      <p:sp>
        <p:nvSpPr>
          <p:cNvPr id="6" name="TextBox 5">
            <a:extLst>
              <a:ext uri="{FF2B5EF4-FFF2-40B4-BE49-F238E27FC236}">
                <a16:creationId xmlns:a16="http://schemas.microsoft.com/office/drawing/2014/main" id="{D1ECEA0B-7AA2-4D1A-B5E5-4310A4B06A5B}"/>
              </a:ext>
            </a:extLst>
          </p:cNvPr>
          <p:cNvSpPr txBox="1"/>
          <p:nvPr/>
        </p:nvSpPr>
        <p:spPr>
          <a:xfrm>
            <a:off x="7979816" y="2659207"/>
            <a:ext cx="1005840" cy="253916"/>
          </a:xfrm>
          <a:prstGeom prst="rect">
            <a:avLst/>
          </a:prstGeom>
          <a:solidFill>
            <a:schemeClr val="tx1"/>
          </a:solidFill>
        </p:spPr>
        <p:txBody>
          <a:bodyPr wrap="square" rtlCol="0">
            <a:spAutoFit/>
          </a:bodyPr>
          <a:lstStyle/>
          <a:p>
            <a:r>
              <a:rPr lang="en-US" sz="1050" dirty="0">
                <a:solidFill>
                  <a:schemeClr val="bg1"/>
                </a:solidFill>
              </a:rPr>
              <a:t>Thuy Pham</a:t>
            </a:r>
          </a:p>
        </p:txBody>
      </p:sp>
    </p:spTree>
    <p:extLst>
      <p:ext uri="{BB962C8B-B14F-4D97-AF65-F5344CB8AC3E}">
        <p14:creationId xmlns:p14="http://schemas.microsoft.com/office/powerpoint/2010/main" val="1659372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603D-36BA-4542-8CA3-74BEEBA1D823}"/>
              </a:ext>
            </a:extLst>
          </p:cNvPr>
          <p:cNvSpPr>
            <a:spLocks noGrp="1"/>
          </p:cNvSpPr>
          <p:nvPr>
            <p:ph type="title"/>
          </p:nvPr>
        </p:nvSpPr>
        <p:spPr>
          <a:xfrm>
            <a:off x="1202919" y="284176"/>
            <a:ext cx="9784080" cy="1152738"/>
          </a:xfrm>
        </p:spPr>
        <p:txBody>
          <a:bodyPr/>
          <a:lstStyle/>
          <a:p>
            <a:r>
              <a:rPr lang="en-US" dirty="0">
                <a:latin typeface="Arial" panose="020B0604020202020204" pitchFamily="34" charset="0"/>
                <a:cs typeface="Arial" panose="020B0604020202020204" pitchFamily="34" charset="0"/>
              </a:rPr>
              <a:t>FAQ</a:t>
            </a:r>
          </a:p>
        </p:txBody>
      </p:sp>
      <p:sp>
        <p:nvSpPr>
          <p:cNvPr id="3" name="Content Placeholder 2">
            <a:extLst>
              <a:ext uri="{FF2B5EF4-FFF2-40B4-BE49-F238E27FC236}">
                <a16:creationId xmlns:a16="http://schemas.microsoft.com/office/drawing/2014/main" id="{8BED385B-7D89-A141-B8B1-171E9B8FE626}"/>
              </a:ext>
            </a:extLst>
          </p:cNvPr>
          <p:cNvSpPr>
            <a:spLocks noGrp="1"/>
          </p:cNvSpPr>
          <p:nvPr>
            <p:ph idx="1"/>
          </p:nvPr>
        </p:nvSpPr>
        <p:spPr>
          <a:xfrm>
            <a:off x="930729" y="1436914"/>
            <a:ext cx="10056270" cy="5192486"/>
          </a:xfrm>
        </p:spPr>
        <p:txBody>
          <a:bodyPr>
            <a:normAutofit fontScale="62500" lnSpcReduction="20000"/>
          </a:bodyPr>
          <a:lstStyle/>
          <a:p>
            <a:pPr>
              <a:lnSpc>
                <a:spcPct val="100000"/>
              </a:lnSpc>
            </a:pPr>
            <a:r>
              <a:rPr lang="en-US" sz="3200" dirty="0">
                <a:latin typeface="Arial" panose="020B0604020202020204" pitchFamily="34" charset="0"/>
                <a:cs typeface="Arial" panose="020B0604020202020204" pitchFamily="34" charset="0"/>
              </a:rPr>
              <a:t>Q: </a:t>
            </a:r>
            <a:r>
              <a:rPr lang="en-US" sz="3200" dirty="0" err="1">
                <a:latin typeface="Arial" panose="020B0604020202020204" pitchFamily="34" charset="0"/>
                <a:cs typeface="Arial" panose="020B0604020202020204" pitchFamily="34" charset="0"/>
              </a:rPr>
              <a:t>Tôi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nhận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email </a:t>
            </a:r>
            <a:r>
              <a:rPr lang="en-US" sz="3200" dirty="0" err="1">
                <a:latin typeface="Arial" panose="020B0604020202020204" pitchFamily="34" charset="0"/>
                <a:cs typeface="Arial" panose="020B0604020202020204" pitchFamily="34" charset="0"/>
              </a:rPr>
              <a:t>kích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Turnitin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gửi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về</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hòm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mình</a:t>
            </a:r>
            <a:r>
              <a:rPr lang="en-US" sz="3200" dirty="0">
                <a:latin typeface="Arial" panose="020B0604020202020204" pitchFamily="34" charset="0"/>
                <a:cs typeface="Arial" panose="020B0604020202020204" pitchFamily="34" charset="0"/>
              </a:rPr>
              <a: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 </a:t>
            </a:r>
            <a:r>
              <a:rPr lang="en-US" sz="3200" dirty="0" err="1">
                <a:latin typeface="Arial" panose="020B0604020202020204" pitchFamily="34" charset="0"/>
                <a:cs typeface="Arial" panose="020B0604020202020204" pitchFamily="34" charset="0"/>
              </a:rPr>
              <a:t>Thư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Turnitin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gửi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hòm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đăng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Đầu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cần</a:t>
            </a:r>
            <a:r>
              <a:rPr lang="en-US" sz="3200" dirty="0">
                <a:latin typeface="Arial" panose="020B0604020202020204" pitchFamily="34" charset="0"/>
                <a:cs typeface="Arial" panose="020B0604020202020204" pitchFamily="34" charset="0"/>
              </a:rPr>
              <a:t> check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mục</a:t>
            </a:r>
            <a:r>
              <a:rPr lang="en-US" sz="3200" dirty="0">
                <a:latin typeface="Arial" panose="020B0604020202020204" pitchFamily="34" charset="0"/>
                <a:cs typeface="Arial" panose="020B0604020202020204" pitchFamily="34" charset="0"/>
              </a:rPr>
              <a:t> spam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email, </a:t>
            </a:r>
            <a:r>
              <a:rPr lang="en-US" sz="3200" dirty="0" err="1">
                <a:latin typeface="Arial" panose="020B0604020202020204" pitchFamily="34" charset="0"/>
                <a:cs typeface="Arial" panose="020B0604020202020204" pitchFamily="34" charset="0"/>
              </a:rPr>
              <a:t>nếu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vẫn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kiểm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email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đăng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yêu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cầu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gửi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hoạt</a:t>
            </a:r>
            <a:r>
              <a:rPr lang="en-US" sz="3200" dirty="0">
                <a:latin typeface="Arial" panose="020B0604020202020204" pitchFamily="34" charset="0"/>
                <a:cs typeface="Arial" panose="020B0604020202020204" pitchFamily="34" charset="0"/>
              </a:rPr>
              <a:t>.</a:t>
            </a:r>
          </a:p>
          <a:p>
            <a:pPr>
              <a:lnSpc>
                <a:spcPct val="100000"/>
              </a:lnSpc>
            </a:pPr>
            <a:r>
              <a:rPr lang="en-US" sz="3200" dirty="0">
                <a:latin typeface="Arial" panose="020B0604020202020204" pitchFamily="34" charset="0"/>
                <a:cs typeface="Arial" panose="020B0604020202020204" pitchFamily="34" charset="0"/>
              </a:rPr>
              <a:t>Q: </a:t>
            </a:r>
            <a:r>
              <a:rPr lang="en-US" sz="3200" dirty="0" err="1">
                <a:latin typeface="Arial" panose="020B0604020202020204" pitchFamily="34" charset="0"/>
                <a:cs typeface="Arial" panose="020B0604020202020204" pitchFamily="34" charset="0"/>
              </a:rPr>
              <a:t>Tôi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phần</a:t>
            </a:r>
            <a:r>
              <a:rPr lang="en-US" sz="3200" dirty="0">
                <a:latin typeface="Arial" panose="020B0604020202020204" pitchFamily="34" charset="0"/>
                <a:cs typeface="Arial" panose="020B0604020202020204" pitchFamily="34" charset="0"/>
              </a:rPr>
              <a:t> “Last name – </a:t>
            </a:r>
            <a:r>
              <a:rPr lang="en-US" sz="3200" dirty="0" err="1">
                <a:latin typeface="Arial" panose="020B0604020202020204" pitchFamily="34" charset="0"/>
                <a:cs typeface="Arial" panose="020B0604020202020204" pitchFamily="34" charset="0"/>
              </a:rPr>
              <a:t>Họ</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hoàn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đăng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khoàn</a:t>
            </a:r>
            <a:r>
              <a:rPr lang="en-US" sz="3200" dirty="0">
                <a:latin typeface="Arial" panose="020B0604020202020204" pitchFamily="34" charset="0"/>
                <a:cs typeface="Arial" panose="020B0604020202020204" pitchFamily="34" charset="0"/>
              </a:rPr>
              <a: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 </a:t>
            </a:r>
            <a:r>
              <a:rPr lang="en-US" sz="3200" dirty="0" err="1">
                <a:latin typeface="Arial" panose="020B0604020202020204" pitchFamily="34" charset="0"/>
                <a:cs typeface="Arial" panose="020B0604020202020204" pitchFamily="34" charset="0"/>
              </a:rPr>
              <a:t>Phần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Lastname</a:t>
            </a: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Họ</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chỉ</a:t>
            </a:r>
            <a:r>
              <a:rPr lang="en-US" sz="3200" dirty="0">
                <a:latin typeface="Arial" panose="020B0604020202020204" pitchFamily="34" charset="0"/>
                <a:cs typeface="Arial" panose="020B0604020202020204" pitchFamily="34" charset="0"/>
              </a:rPr>
              <a:t> bao </a:t>
            </a:r>
            <a:r>
              <a:rPr lang="en-US" sz="3200" dirty="0" err="1">
                <a:latin typeface="Arial" panose="020B0604020202020204" pitchFamily="34" charset="0"/>
                <a:cs typeface="Arial" panose="020B0604020202020204" pitchFamily="34" charset="0"/>
              </a:rPr>
              <a:t>gồm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duy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họ</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ví</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dụ</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như</a:t>
            </a:r>
            <a:r>
              <a:rPr lang="en-US" sz="3200" dirty="0">
                <a:latin typeface="Arial" panose="020B0604020202020204" pitchFamily="34" charset="0"/>
                <a:cs typeface="Arial" panose="020B0604020202020204" pitchFamily="34" charset="0"/>
              </a:rPr>
              <a:t> “Nguyen”. </a:t>
            </a:r>
            <a:r>
              <a:rPr lang="en-US" sz="3200" dirty="0" err="1">
                <a:latin typeface="Arial" panose="020B0604020202020204" pitchFamily="34" charset="0"/>
                <a:cs typeface="Arial" panose="020B0604020202020204" pitchFamily="34" charset="0"/>
              </a:rPr>
              <a:t>Vì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bảo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mật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Turnitin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tự</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tốt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bạn</a:t>
            </a:r>
            <a:r>
              <a:rPr lang="en-US" sz="3200" dirty="0">
                <a:latin typeface="Arial" panose="020B0604020202020204" pitchFamily="34" charset="0"/>
                <a:cs typeface="Arial" panose="020B0604020202020204" pitchFamily="34" charset="0"/>
              </a:rPr>
              <a:t> copy </a:t>
            </a:r>
            <a:r>
              <a:rPr lang="en-US" sz="3200" dirty="0" err="1">
                <a:latin typeface="Arial" panose="020B0604020202020204" pitchFamily="34" charset="0"/>
                <a:cs typeface="Arial" panose="020B0604020202020204" pitchFamily="34" charset="0"/>
              </a:rPr>
              <a:t>phần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họ</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Turnitin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phần</a:t>
            </a:r>
            <a:r>
              <a:rPr lang="en-US" sz="3200" dirty="0">
                <a:latin typeface="Arial" panose="020B0604020202020204" pitchFamily="34" charset="0"/>
                <a:cs typeface="Arial" panose="020B0604020202020204" pitchFamily="34" charset="0"/>
              </a:rPr>
              <a:t> “Last name” </a:t>
            </a:r>
            <a:r>
              <a:rPr lang="en-US" sz="3200" dirty="0" err="1">
                <a:latin typeface="Arial" panose="020B0604020202020204" pitchFamily="34" charset="0"/>
                <a:cs typeface="Arial" panose="020B0604020202020204" pitchFamily="34" charset="0"/>
              </a:rPr>
              <a:t>để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hoàn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đăng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ký</a:t>
            </a:r>
            <a:r>
              <a:rPr lang="en-US" sz="3200" dirty="0">
                <a:latin typeface="Arial" panose="020B0604020202020204" pitchFamily="34" charset="0"/>
                <a:cs typeface="Arial" panose="020B0604020202020204" pitchFamily="34" charset="0"/>
              </a:rPr>
              <a:t>.</a:t>
            </a:r>
          </a:p>
          <a:p>
            <a:pPr>
              <a:lnSpc>
                <a:spcPct val="100000"/>
              </a:lnSpc>
            </a:pPr>
            <a:r>
              <a:rPr lang="en-US" sz="3200" dirty="0">
                <a:latin typeface="Arial" panose="020B0604020202020204" pitchFamily="34" charset="0"/>
                <a:cs typeface="Arial" panose="020B0604020202020204" pitchFamily="34" charset="0"/>
              </a:rPr>
              <a:t>Q: </a:t>
            </a:r>
            <a:r>
              <a:rPr lang="en-US" sz="3200" dirty="0" err="1">
                <a:latin typeface="Arial" panose="020B0604020202020204" pitchFamily="34" charset="0"/>
                <a:cs typeface="Arial" panose="020B0604020202020204" pitchFamily="34" charset="0"/>
              </a:rPr>
              <a:t>Tôi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mật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khẩu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đăng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hoặc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khi</a:t>
            </a:r>
            <a:r>
              <a:rPr lang="en-US" sz="3200" dirty="0">
                <a:latin typeface="Arial" panose="020B0604020202020204" pitchFamily="34" charset="0"/>
                <a:cs typeface="Arial" panose="020B0604020202020204" pitchFamily="34" charset="0"/>
              </a:rPr>
              <a:t> click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đường</a:t>
            </a:r>
            <a:r>
              <a:rPr lang="en-US" sz="3200" dirty="0">
                <a:latin typeface="Arial" panose="020B0604020202020204" pitchFamily="34" charset="0"/>
                <a:cs typeface="Arial" panose="020B0604020202020204" pitchFamily="34" charset="0"/>
              </a:rPr>
              <a:t> link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yêu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cầu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tôi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mật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khẩu</a:t>
            </a:r>
            <a:r>
              <a:rPr lang="en-US" sz="3200" dirty="0">
                <a:latin typeface="Arial" panose="020B0604020202020204" pitchFamily="34" charset="0"/>
                <a:cs typeface="Arial" panose="020B0604020202020204" pitchFamily="34" charset="0"/>
              </a:rPr>
              <a: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hợp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bạn</a:t>
            </a:r>
            <a:r>
              <a:rPr lang="en-US" sz="3200" dirty="0">
                <a:latin typeface="Arial" panose="020B0604020202020204" pitchFamily="34" charset="0"/>
                <a:cs typeface="Arial" panose="020B0604020202020204" pitchFamily="34" charset="0"/>
              </a:rPr>
              <a:t> click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mật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khẩu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cửa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yêu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cầu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email </a:t>
            </a:r>
            <a:r>
              <a:rPr lang="en-US" sz="3200" dirty="0" err="1">
                <a:latin typeface="Arial" panose="020B0604020202020204" pitchFamily="34" charset="0"/>
                <a:cs typeface="Arial" panose="020B0604020202020204" pitchFamily="34" charset="0"/>
              </a:rPr>
              <a:t>đăng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phần</a:t>
            </a:r>
            <a:r>
              <a:rPr lang="en-US" sz="3200" dirty="0">
                <a:latin typeface="Arial" panose="020B0604020202020204" pitchFamily="34" charset="0"/>
                <a:cs typeface="Arial" panose="020B0604020202020204" pitchFamily="34" charset="0"/>
              </a:rPr>
              <a:t> “Last name”. </a:t>
            </a:r>
            <a:r>
              <a:rPr lang="en-US" sz="3200" dirty="0" err="1">
                <a:latin typeface="Arial" panose="020B0604020202020204" pitchFamily="34" charset="0"/>
                <a:cs typeface="Arial" panose="020B0604020202020204" pitchFamily="34" charset="0"/>
              </a:rPr>
              <a:t>Làm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bước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Turnitin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gửi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đường</a:t>
            </a:r>
            <a:r>
              <a:rPr lang="en-US" sz="3200" dirty="0">
                <a:latin typeface="Arial" panose="020B0604020202020204" pitchFamily="34" charset="0"/>
                <a:cs typeface="Arial" panose="020B0604020202020204" pitchFamily="34" charset="0"/>
              </a:rPr>
              <a:t> link </a:t>
            </a:r>
            <a:r>
              <a:rPr lang="en-US" sz="3200" dirty="0" err="1">
                <a:latin typeface="Arial" panose="020B0604020202020204" pitchFamily="34" charset="0"/>
                <a:cs typeface="Arial" panose="020B0604020202020204" pitchFamily="34" charset="0"/>
              </a:rPr>
              <a:t>về</a:t>
            </a:r>
            <a:r>
              <a:rPr lang="en-US" sz="3200" dirty="0">
                <a:latin typeface="Arial" panose="020B0604020202020204" pitchFamily="34" charset="0"/>
                <a:cs typeface="Arial" panose="020B0604020202020204" pitchFamily="34" charset="0"/>
              </a:rPr>
              <a:t> email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đổi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mật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khẩu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mới</a:t>
            </a:r>
            <a:endParaRPr lang="en-US" sz="3200" dirty="0">
              <a:latin typeface="Arial" panose="020B0604020202020204" pitchFamily="34" charset="0"/>
              <a:cs typeface="Arial" panose="020B0604020202020204" pitchFamily="34" charset="0"/>
            </a:endParaRPr>
          </a:p>
          <a:p>
            <a:pPr>
              <a:lnSpc>
                <a:spcPct val="100000"/>
              </a:lnSpc>
            </a:pPr>
            <a:r>
              <a:rPr lang="en-US" sz="3200" dirty="0">
                <a:latin typeface="Arial" panose="020B0604020202020204" pitchFamily="34" charset="0"/>
                <a:cs typeface="Arial" panose="020B0604020202020204" pitchFamily="34" charset="0"/>
              </a:rPr>
              <a:t>Q: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tập</a:t>
            </a:r>
            <a:r>
              <a:rPr lang="en-US" sz="3200" dirty="0">
                <a:latin typeface="Arial" panose="020B0604020202020204" pitchFamily="34" charset="0"/>
                <a:cs typeface="Arial" panose="020B0604020202020204" pitchFamily="34" charset="0"/>
              </a:rPr>
              <a:t> tin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tôi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nộp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Turnitin</a:t>
            </a:r>
            <a:r>
              <a:rPr lang="en-US" sz="3200" dirty="0">
                <a:latin typeface="Arial" panose="020B0604020202020204" pitchFamily="34" charset="0"/>
                <a:cs typeface="Arial" panose="020B0604020202020204" pitchFamily="34" charset="0"/>
              </a:rPr>
              <a: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 </a:t>
            </a:r>
            <a:r>
              <a:rPr lang="en-US" sz="3200" dirty="0" err="1">
                <a:latin typeface="Arial" panose="020B0604020202020204" pitchFamily="34" charset="0"/>
                <a:cs typeface="Arial" panose="020B0604020202020204" pitchFamily="34" charset="0"/>
              </a:rPr>
              <a:t>Bạn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nộp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file </a:t>
            </a:r>
            <a:r>
              <a:rPr lang="en-US" sz="3200" dirty="0" err="1">
                <a:latin typeface="Arial" panose="020B0604020202020204" pitchFamily="34" charset="0"/>
                <a:cs typeface="Arial" panose="020B0604020202020204" pitchFamily="34" charset="0"/>
              </a:rPr>
              <a:t>mềm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dạng</a:t>
            </a:r>
            <a:r>
              <a:rPr lang="en-US" sz="3200" dirty="0">
                <a:latin typeface="Arial" panose="020B0604020202020204" pitchFamily="34" charset="0"/>
                <a:cs typeface="Arial" panose="020B0604020202020204" pitchFamily="34" charset="0"/>
              </a:rPr>
              <a:t> word </a:t>
            </a:r>
            <a:r>
              <a:rPr lang="en-US" sz="3200" dirty="0" err="1">
                <a:latin typeface="Arial" panose="020B0604020202020204" pitchFamily="34" charset="0"/>
                <a:cs typeface="Arial" panose="020B0604020202020204" pitchFamily="34" charset="0"/>
              </a:rPr>
              <a:t>như</a:t>
            </a:r>
            <a:r>
              <a:rPr lang="en-US" sz="3200" dirty="0">
                <a:latin typeface="Arial" panose="020B0604020202020204" pitchFamily="34" charset="0"/>
                <a:cs typeface="Arial" panose="020B0604020202020204" pitchFamily="34" charset="0"/>
              </a:rPr>
              <a:t> doc, </a:t>
            </a:r>
            <a:r>
              <a:rPr lang="en-US" sz="3200" dirty="0" err="1">
                <a:latin typeface="Arial" panose="020B0604020202020204" pitchFamily="34" charset="0"/>
                <a:cs typeface="Arial" panose="020B0604020202020204" pitchFamily="34" charset="0"/>
              </a:rPr>
              <a:t>docx</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hoặc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dạng</a:t>
            </a:r>
            <a:r>
              <a:rPr lang="en-US" sz="3200" dirty="0">
                <a:latin typeface="Arial" panose="020B0604020202020204" pitchFamily="34" charset="0"/>
                <a:cs typeface="Arial" panose="020B0604020202020204" pitchFamily="34" charset="0"/>
              </a:rPr>
              <a:t> pdf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convert </a:t>
            </a:r>
            <a:r>
              <a:rPr lang="en-US" sz="3200" dirty="0" err="1">
                <a:latin typeface="Arial" panose="020B0604020202020204" pitchFamily="34" charset="0"/>
                <a:cs typeface="Arial" panose="020B0604020202020204" pitchFamily="34" charset="0"/>
              </a:rPr>
              <a:t>trực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Microsoftword</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chấp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nhận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file scan </a:t>
            </a:r>
            <a:r>
              <a:rPr lang="en-US" sz="3200" dirty="0" err="1">
                <a:latin typeface="Arial" panose="020B0604020202020204" pitchFamily="34" charset="0"/>
                <a:cs typeface="Arial" panose="020B0604020202020204" pitchFamily="34" charset="0"/>
              </a:rPr>
              <a:t>bằng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máy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hoặc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file </a:t>
            </a:r>
            <a:r>
              <a:rPr lang="en-US" sz="3200" dirty="0" err="1">
                <a:latin typeface="Arial" panose="020B0604020202020204" pitchFamily="34" charset="0"/>
                <a:cs typeface="Arial" panose="020B0604020202020204" pitchFamily="34" charset="0"/>
              </a:rPr>
              <a:t>dạng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ảnh</a:t>
            </a:r>
            <a:endParaRPr lang="en-US" sz="32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98474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603D-36BA-4542-8CA3-74BEEBA1D823}"/>
              </a:ext>
            </a:extLst>
          </p:cNvPr>
          <p:cNvSpPr>
            <a:spLocks noGrp="1"/>
          </p:cNvSpPr>
          <p:nvPr>
            <p:ph type="title"/>
          </p:nvPr>
        </p:nvSpPr>
        <p:spPr>
          <a:xfrm>
            <a:off x="1202919" y="284176"/>
            <a:ext cx="9784080" cy="1152738"/>
          </a:xfrm>
        </p:spPr>
        <p:txBody>
          <a:bodyPr/>
          <a:lstStyle/>
          <a:p>
            <a:r>
              <a:rPr lang="en-US" dirty="0">
                <a:latin typeface="Arial" panose="020B0604020202020204" pitchFamily="34" charset="0"/>
                <a:cs typeface="Arial" panose="020B0604020202020204" pitchFamily="34" charset="0"/>
              </a:rPr>
              <a:t>FAQ</a:t>
            </a:r>
          </a:p>
        </p:txBody>
      </p:sp>
      <p:sp>
        <p:nvSpPr>
          <p:cNvPr id="3" name="Content Placeholder 2">
            <a:extLst>
              <a:ext uri="{FF2B5EF4-FFF2-40B4-BE49-F238E27FC236}">
                <a16:creationId xmlns:a16="http://schemas.microsoft.com/office/drawing/2014/main" id="{8BED385B-7D89-A141-B8B1-171E9B8FE626}"/>
              </a:ext>
            </a:extLst>
          </p:cNvPr>
          <p:cNvSpPr>
            <a:spLocks noGrp="1"/>
          </p:cNvSpPr>
          <p:nvPr>
            <p:ph idx="1"/>
          </p:nvPr>
        </p:nvSpPr>
        <p:spPr>
          <a:xfrm>
            <a:off x="930729" y="1404257"/>
            <a:ext cx="10056270" cy="5551714"/>
          </a:xfrm>
        </p:spPr>
        <p:txBody>
          <a:bodyPr>
            <a:normAutofit/>
          </a:bodyPr>
          <a:lstStyle/>
          <a:p>
            <a:r>
              <a:rPr lang="en-US" sz="2000" dirty="0">
                <a:latin typeface="Arial" panose="020B0604020202020204" pitchFamily="34" charset="0"/>
                <a:cs typeface="Arial" panose="020B0604020202020204" pitchFamily="34" charset="0"/>
              </a:rPr>
              <a:t>Q: </a:t>
            </a:r>
            <a:r>
              <a:rPr lang="en-US" sz="2000" dirty="0" err="1">
                <a:latin typeface="Arial" panose="020B0604020202020204" pitchFamily="34" charset="0"/>
                <a:cs typeface="Arial" panose="020B0604020202020204" pitchFamily="34" charset="0"/>
              </a:rPr>
              <a:t>Tôi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thuộc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đang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việc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nhờ</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bè</a:t>
            </a:r>
            <a:r>
              <a:rPr lang="en-US" sz="2000" dirty="0">
                <a:latin typeface="Arial" panose="020B0604020202020204" pitchFamily="34" charset="0"/>
                <a:cs typeface="Arial" panose="020B0604020202020204" pitchFamily="34" charset="0"/>
              </a:rPr>
              <a:t> hay </a:t>
            </a:r>
            <a:r>
              <a:rPr lang="en-US" sz="2000" dirty="0" err="1">
                <a:latin typeface="Arial" panose="020B0604020202020204" pitchFamily="34" charset="0"/>
                <a:cs typeface="Arial" panose="020B0604020202020204" pitchFamily="34" charset="0"/>
              </a:rPr>
              <a:t>giáo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hộ</a:t>
            </a:r>
            <a:r>
              <a:rPr lang="en-US" sz="2000" dirty="0">
                <a:latin typeface="Arial" panose="020B0604020202020204" pitchFamily="34" charset="0"/>
                <a:cs typeface="Arial" panose="020B0604020202020204" pitchFamily="34" charset="0"/>
              </a:rPr>
              <a:t>?</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 KHÔNG. </a:t>
            </a:r>
            <a:r>
              <a:rPr lang="en-US" sz="2000" dirty="0" err="1">
                <a:latin typeface="Arial" panose="020B0604020202020204" pitchFamily="34" charset="0"/>
                <a:cs typeface="Arial" panose="020B0604020202020204" pitchFamily="34" charset="0"/>
              </a:rPr>
              <a:t>Tuyệt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Turnitin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dễ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dàng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chóng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tuyệt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nhờ</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Turnitn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mỗi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hữu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nhờ</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lặp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tỷ</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cao</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Q: </a:t>
            </a:r>
            <a:r>
              <a:rPr lang="en-US" sz="2000" dirty="0" err="1">
                <a:latin typeface="Arial" panose="020B0604020202020204" pitchFamily="34" charset="0"/>
                <a:cs typeface="Arial" panose="020B0604020202020204" pitchFamily="34" charset="0"/>
              </a:rPr>
              <a:t>Tôi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nhưng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chưa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thấy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thống</a:t>
            </a:r>
            <a:r>
              <a:rPr lang="en-US" sz="2000" dirty="0">
                <a:latin typeface="Arial" panose="020B0604020202020204" pitchFamily="34" charset="0"/>
                <a:cs typeface="Arial" panose="020B0604020202020204" pitchFamily="34" charset="0"/>
              </a:rPr>
              <a:t>?</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 KHÔNG. </a:t>
            </a:r>
            <a:r>
              <a:rPr lang="en-US" sz="2000" dirty="0" err="1">
                <a:latin typeface="Arial" panose="020B0604020202020204" pitchFamily="34" charset="0"/>
                <a:cs typeface="Arial" panose="020B0604020202020204" pitchFamily="34" charset="0"/>
              </a:rPr>
              <a:t>Thông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Turntitin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10-15p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lặp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lâu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thuộc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truyền</a:t>
            </a:r>
            <a:r>
              <a:rPr lang="en-US" sz="2000" dirty="0">
                <a:latin typeface="Arial" panose="020B0604020202020204" pitchFamily="34" charset="0"/>
                <a:cs typeface="Arial" panose="020B0604020202020204" pitchFamily="34" charset="0"/>
              </a:rPr>
              <a:t>. Sau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hãy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nhẫn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chờ</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tuyệt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KHÔNG </a:t>
            </a: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Turntiin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spam.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giữa</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24h.</a:t>
            </a:r>
          </a:p>
          <a:p>
            <a:r>
              <a:rPr lang="en-US" sz="2000" dirty="0">
                <a:latin typeface="Arial" panose="020B0604020202020204" pitchFamily="34" charset="0"/>
                <a:cs typeface="Arial" panose="020B0604020202020204" pitchFamily="34" charset="0"/>
              </a:rPr>
              <a:t>Q: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Turnitin</a:t>
            </a:r>
            <a:r>
              <a:rPr lang="en-US" sz="2000" dirty="0">
                <a:latin typeface="Arial" panose="020B0604020202020204" pitchFamily="34" charset="0"/>
                <a:cs typeface="Arial" panose="020B0604020202020204" pitchFamily="34" charset="0"/>
              </a:rPr>
              <a:t>?</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 </a:t>
            </a:r>
            <a:r>
              <a:rPr lang="en-US" sz="2000" dirty="0" err="1">
                <a:latin typeface="Arial" panose="020B0604020202020204" pitchFamily="34" charset="0"/>
                <a:cs typeface="Arial" panose="020B0604020202020204" pitchFamily="34" charset="0"/>
              </a:rPr>
              <a:t>Bạn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hoàn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tỷ</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lặp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Đừng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final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deadline, </a:t>
            </a:r>
            <a:r>
              <a:rPr lang="en-US" sz="2000" dirty="0" err="1">
                <a:latin typeface="Arial" panose="020B0604020202020204" pitchFamily="34" charset="0"/>
                <a:cs typeface="Arial" panose="020B0604020202020204" pitchFamily="34" charset="0"/>
              </a:rPr>
              <a:t>bạn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giữa</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24h</a:t>
            </a:r>
          </a:p>
          <a:p>
            <a:pPr marL="0" indent="0">
              <a:buNone/>
            </a:pPr>
            <a:endParaRPr lang="en-US" dirty="0"/>
          </a:p>
        </p:txBody>
      </p:sp>
    </p:spTree>
    <p:extLst>
      <p:ext uri="{BB962C8B-B14F-4D97-AF65-F5344CB8AC3E}">
        <p14:creationId xmlns:p14="http://schemas.microsoft.com/office/powerpoint/2010/main" val="3359404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6EE02A-69CB-471C-A082-8939B60546BC}"/>
              </a:ext>
            </a:extLst>
          </p:cNvPr>
          <p:cNvSpPr txBox="1"/>
          <p:nvPr/>
        </p:nvSpPr>
        <p:spPr>
          <a:xfrm>
            <a:off x="285001" y="308766"/>
            <a:ext cx="4107215"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chemeClr val="tx1">
                    <a:lumMod val="50000"/>
                  </a:schemeClr>
                </a:solidFill>
                <a:latin typeface="Arial" panose="020B0604020202020204" pitchFamily="34" charset="0"/>
                <a:cs typeface="Arial" panose="020B0604020202020204" pitchFamily="34" charset="0"/>
              </a:rPr>
              <a:t>HỖ TRỢ NG</a:t>
            </a:r>
            <a:r>
              <a:rPr lang="vi-VN" sz="2800" b="1" dirty="0">
                <a:solidFill>
                  <a:schemeClr val="tx1">
                    <a:lumMod val="50000"/>
                  </a:schemeClr>
                </a:solidFill>
                <a:latin typeface="Arial" panose="020B0604020202020204" pitchFamily="34" charset="0"/>
                <a:cs typeface="Arial" panose="020B0604020202020204" pitchFamily="34" charset="0"/>
              </a:rPr>
              <a:t>Ư</a:t>
            </a:r>
            <a:r>
              <a:rPr lang="en-US" sz="2800" b="1" dirty="0">
                <a:solidFill>
                  <a:schemeClr val="tx1">
                    <a:lumMod val="50000"/>
                  </a:schemeClr>
                </a:solidFill>
                <a:latin typeface="Arial" panose="020B0604020202020204" pitchFamily="34" charset="0"/>
                <a:cs typeface="Arial" panose="020B0604020202020204" pitchFamily="34" charset="0"/>
              </a:rPr>
              <a:t>ỜI DÙNG</a:t>
            </a:r>
          </a:p>
        </p:txBody>
      </p:sp>
      <p:sp>
        <p:nvSpPr>
          <p:cNvPr id="6" name="Rectangle 5">
            <a:extLst>
              <a:ext uri="{FF2B5EF4-FFF2-40B4-BE49-F238E27FC236}">
                <a16:creationId xmlns:a16="http://schemas.microsoft.com/office/drawing/2014/main" id="{63082753-D354-42B4-BAD8-B6A5ECEDD972}"/>
              </a:ext>
            </a:extLst>
          </p:cNvPr>
          <p:cNvSpPr/>
          <p:nvPr/>
        </p:nvSpPr>
        <p:spPr>
          <a:xfrm>
            <a:off x="415636" y="1554054"/>
            <a:ext cx="11360728" cy="5402505"/>
          </a:xfrm>
          <a:prstGeom prst="rect">
            <a:avLst/>
          </a:prstGeom>
        </p:spPr>
        <p:txBody>
          <a:bodyPr wrap="square">
            <a:spAutoFit/>
          </a:bodyPr>
          <a:lstStyle/>
          <a:p>
            <a:pPr>
              <a:lnSpc>
                <a:spcPct val="114000"/>
              </a:lnSpc>
            </a:pP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sinh</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với</a:t>
            </a:r>
            <a:r>
              <a:rPr lang="en-US" sz="1600" dirty="0">
                <a:latin typeface="Arial" panose="020B0604020202020204" pitchFamily="34" charset="0"/>
                <a:cs typeface="Arial" panose="020B0604020202020204" pitchFamily="34" charset="0"/>
              </a:rPr>
              <a:t>:</a:t>
            </a:r>
          </a:p>
          <a:p>
            <a:pPr marL="285750" indent="-285750">
              <a:lnSpc>
                <a:spcPct val="114000"/>
              </a:lnSpc>
              <a:buFont typeface="Arial" panose="020B0604020202020204" pitchFamily="34" charset="0"/>
              <a:buChar char="•"/>
            </a:pPr>
            <a:r>
              <a:rPr lang="en-US" sz="1600" dirty="0">
                <a:latin typeface="Arial" panose="020B0604020202020204" pitchFamily="34" charset="0"/>
                <a:cs typeface="Arial" panose="020B0604020202020204" pitchFamily="34" charset="0"/>
              </a:rPr>
              <a:t>Sub-Admin </a:t>
            </a:r>
            <a:r>
              <a:rPr lang="en-US" sz="1600" dirty="0" err="1">
                <a:latin typeface="Arial" panose="020B0604020202020204" pitchFamily="34" charset="0"/>
                <a:cs typeface="Arial" panose="020B0604020202020204" pitchFamily="34" charset="0"/>
              </a:rPr>
              <a:t>phụ</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trách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lý</a:t>
            </a:r>
            <a:r>
              <a:rPr lang="en-US" sz="1600" dirty="0">
                <a:latin typeface="Arial" panose="020B0604020202020204" pitchFamily="34" charset="0"/>
                <a:cs typeface="Arial" panose="020B0604020202020204" pitchFamily="34" charset="0"/>
              </a:rPr>
              <a:t> khoa, viện </a:t>
            </a:r>
            <a:r>
              <a:rPr lang="en-US" sz="1600" dirty="0" err="1">
                <a:latin typeface="Arial" panose="020B0604020202020204" pitchFamily="34" charset="0"/>
                <a:cs typeface="Arial" panose="020B0604020202020204" pitchFamily="34" charset="0"/>
              </a:rPr>
              <a:t>mình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đang</a:t>
            </a:r>
            <a:r>
              <a:rPr lang="en-US" sz="1600" dirty="0">
                <a:latin typeface="Arial" panose="020B0604020202020204" pitchFamily="34" charset="0"/>
                <a:cs typeface="Arial" panose="020B0604020202020204" pitchFamily="34" charset="0"/>
              </a:rPr>
              <a:t> công </a:t>
            </a:r>
            <a:r>
              <a:rPr lang="en-US" sz="1600" dirty="0" err="1">
                <a:latin typeface="Arial" panose="020B0604020202020204" pitchFamily="34" charset="0"/>
                <a:cs typeface="Arial" panose="020B0604020202020204" pitchFamily="34" charset="0"/>
              </a:rPr>
              <a:t>tác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endParaRPr lang="en-US" sz="1600" dirty="0">
              <a:latin typeface="Arial" panose="020B0604020202020204" pitchFamily="34" charset="0"/>
              <a:cs typeface="Arial" panose="020B0604020202020204" pitchFamily="34" charset="0"/>
            </a:endParaRPr>
          </a:p>
          <a:p>
            <a:pPr marL="285750" indent="-285750">
              <a:lnSpc>
                <a:spcPct val="114000"/>
              </a:lnSpc>
              <a:buFont typeface="Arial" panose="020B0604020202020204" pitchFamily="34" charset="0"/>
              <a:buChar char="•"/>
            </a:pPr>
            <a:r>
              <a:rPr lang="en-US" sz="1600" dirty="0">
                <a:latin typeface="Arial" panose="020B0604020202020204" pitchFamily="34" charset="0"/>
                <a:cs typeface="Arial" panose="020B0604020202020204" pitchFamily="34" charset="0"/>
              </a:rPr>
              <a:t>Admin </a:t>
            </a:r>
            <a:r>
              <a:rPr lang="en-US" sz="1600" dirty="0" err="1">
                <a:latin typeface="Arial" panose="020B0604020202020204" pitchFamily="34" charset="0"/>
                <a:cs typeface="Arial" panose="020B0604020202020204" pitchFamily="34" charset="0"/>
              </a:rPr>
              <a:t>phụ</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trách</a:t>
            </a:r>
            <a:r>
              <a:rPr lang="en-US" sz="1600" dirty="0">
                <a:latin typeface="Arial" panose="020B0604020202020204" pitchFamily="34" charset="0"/>
                <a:cs typeface="Arial" panose="020B0604020202020204" pitchFamily="34" charset="0"/>
              </a:rPr>
              <a:t> Turnitin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tr</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ờng</a:t>
            </a:r>
            <a:endParaRPr lang="en-US" sz="1600" dirty="0">
              <a:latin typeface="Arial" panose="020B0604020202020204" pitchFamily="34" charset="0"/>
              <a:cs typeface="Arial" panose="020B0604020202020204" pitchFamily="34" charset="0"/>
            </a:endParaRPr>
          </a:p>
          <a:p>
            <a:pPr marL="285750" indent="-285750">
              <a:lnSpc>
                <a:spcPct val="114000"/>
              </a:lnSpc>
              <a:buFont typeface="Arial" panose="020B0604020202020204" pitchFamily="34" charset="0"/>
              <a:buChar char="•"/>
            </a:pPr>
            <a:r>
              <a:rPr lang="en-US" sz="1600" dirty="0">
                <a:latin typeface="Arial" panose="020B0604020202020204" pitchFamily="34" charset="0"/>
                <a:cs typeface="Arial" panose="020B0604020202020204" pitchFamily="34" charset="0"/>
              </a:rPr>
              <a:t>iGroup:</a:t>
            </a:r>
          </a:p>
          <a:p>
            <a:pPr marL="290513">
              <a:lnSpc>
                <a:spcPct val="114000"/>
              </a:lnSpc>
            </a:pPr>
            <a:r>
              <a:rPr lang="en-US" sz="1600" dirty="0">
                <a:latin typeface="Arial" panose="020B0604020202020204" pitchFamily="34" charset="0"/>
                <a:cs typeface="Arial" panose="020B0604020202020204" pitchFamily="34" charset="0"/>
              </a:rPr>
              <a:t>iGroup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ơ</a:t>
            </a:r>
            <a:r>
              <a:rPr lang="en-US" sz="1600" dirty="0">
                <a:latin typeface="Arial" panose="020B0604020202020204" pitchFamily="34" charset="0"/>
                <a:cs typeface="Arial" panose="020B0604020202020204" pitchFamily="34" charset="0"/>
              </a:rPr>
              <a:t>n </a:t>
            </a:r>
            <a:r>
              <a:rPr lang="en-US" sz="1600" dirty="0" err="1">
                <a:latin typeface="Arial" panose="020B0604020202020204" pitchFamily="34" charset="0"/>
                <a:cs typeface="Arial" panose="020B0604020202020204" pitchFamily="34" charset="0"/>
              </a:rPr>
              <a:t>vị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tốt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ợc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đầy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đủ</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lỗi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Đặc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biệt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screenshot </a:t>
            </a:r>
            <a:r>
              <a:rPr lang="en-US" sz="1600" dirty="0" err="1">
                <a:latin typeface="Arial" panose="020B0604020202020204" pitchFamily="34" charset="0"/>
                <a:cs typeface="Arial" panose="020B0604020202020204" pitchFamily="34" charset="0"/>
              </a:rPr>
              <a:t>mô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hữu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ích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giúp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chúng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tôi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quyết</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ợc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chóng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chính </a:t>
            </a:r>
            <a:r>
              <a:rPr lang="en-US" sz="1600" dirty="0" err="1">
                <a:latin typeface="Arial" panose="020B0604020202020204" pitchFamily="34" charset="0"/>
                <a:cs typeface="Arial" panose="020B0604020202020204" pitchFamily="34" charset="0"/>
              </a:rPr>
              <a:t>xác</a:t>
            </a:r>
            <a:r>
              <a:rPr lang="en-US" sz="1600" dirty="0">
                <a:latin typeface="Arial" panose="020B0604020202020204" pitchFamily="34" charset="0"/>
                <a:cs typeface="Arial" panose="020B0604020202020204" pitchFamily="34" charset="0"/>
              </a:rPr>
              <a:t>.</a:t>
            </a:r>
          </a:p>
          <a:p>
            <a:pPr>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tài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khoản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vui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lòng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tối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thiểu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a:t>
            </a:r>
          </a:p>
          <a:p>
            <a:pPr>
              <a:lnSpc>
                <a:spcPct val="114000"/>
              </a:lnSpc>
            </a:pP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Họ</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tên</a:t>
            </a:r>
            <a:r>
              <a:rPr lang="en-US" sz="1600" dirty="0">
                <a:latin typeface="Arial" panose="020B0604020202020204" pitchFamily="34" charset="0"/>
                <a:cs typeface="Arial" panose="020B0604020202020204" pitchFamily="34" charset="0"/>
              </a:rPr>
              <a:t>, Email, ID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a:t>
            </a:r>
          </a:p>
          <a:p>
            <a:pPr>
              <a:lnSpc>
                <a:spcPct val="114000"/>
              </a:lnSpc>
            </a:pPr>
            <a:r>
              <a:rPr lang="en-US" sz="1600" dirty="0">
                <a:latin typeface="Arial" panose="020B0604020202020204" pitchFamily="34" charset="0"/>
                <a:cs typeface="Arial" panose="020B0604020202020204" pitchFamily="34" charset="0"/>
              </a:rPr>
              <a:t>	+ Forward 1 email Turnitin </a:t>
            </a:r>
            <a:r>
              <a:rPr lang="en-US" sz="1600" dirty="0" err="1">
                <a:latin typeface="Arial" panose="020B0604020202020204" pitchFamily="34" charset="0"/>
                <a:cs typeface="Arial" panose="020B0604020202020204" pitchFamily="34" charset="0"/>
              </a:rPr>
              <a:t>gửi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đến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hòm</a:t>
            </a:r>
            <a:r>
              <a:rPr lang="en-US" sz="1600" dirty="0">
                <a:latin typeface="Arial" panose="020B0604020202020204" pitchFamily="34" charset="0"/>
                <a:cs typeface="Arial" panose="020B0604020202020204" pitchFamily="34" charset="0"/>
              </a:rPr>
              <a:t> mail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endParaRPr lang="en-US" sz="1600" dirty="0">
              <a:latin typeface="Arial" panose="020B0604020202020204" pitchFamily="34" charset="0"/>
              <a:cs typeface="Arial" panose="020B0604020202020204" pitchFamily="34" charset="0"/>
            </a:endParaRPr>
          </a:p>
          <a:p>
            <a:pPr>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vui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lòng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tối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thiểu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a:t>
            </a:r>
          </a:p>
          <a:p>
            <a:pPr lvl="1">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tên</a:t>
            </a:r>
            <a:r>
              <a:rPr lang="en-US" sz="1600" dirty="0">
                <a:latin typeface="Arial" panose="020B0604020202020204" pitchFamily="34" charset="0"/>
                <a:cs typeface="Arial" panose="020B0604020202020204" pitchFamily="34" charset="0"/>
              </a:rPr>
              <a:t>, Email, ID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a:t>
            </a:r>
          </a:p>
          <a:p>
            <a:pPr lvl="1">
              <a:lnSpc>
                <a:spcPct val="114000"/>
              </a:lnSpc>
            </a:pPr>
            <a:r>
              <a:rPr lang="en-US" sz="1600" dirty="0">
                <a:latin typeface="Arial" panose="020B0604020202020204" pitchFamily="34" charset="0"/>
                <a:cs typeface="Arial" panose="020B0604020202020204" pitchFamily="34" charset="0"/>
              </a:rPr>
              <a:t>+ ID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endParaRPr lang="en-US" sz="1600" dirty="0">
              <a:latin typeface="Arial" panose="020B0604020202020204" pitchFamily="34" charset="0"/>
              <a:cs typeface="Arial" panose="020B0604020202020204" pitchFamily="34" charset="0"/>
            </a:endParaRPr>
          </a:p>
          <a:p>
            <a:pPr lvl="1">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SCREENSHOT </a:t>
            </a:r>
            <a:r>
              <a:rPr lang="en-US" sz="1600" dirty="0" err="1">
                <a:latin typeface="Arial" panose="020B0604020202020204" pitchFamily="34" charset="0"/>
                <a:cs typeface="Arial" panose="020B0604020202020204" pitchFamily="34" charset="0"/>
              </a:rPr>
              <a:t>chụp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điều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đặt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thay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đổi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điều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đặt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a:t>
            </a:r>
          </a:p>
          <a:p>
            <a:pPr lvl="1">
              <a:lnSpc>
                <a:spcPct val="114000"/>
              </a:lnSpc>
            </a:pPr>
            <a:endParaRPr lang="en-US" sz="1600" dirty="0">
              <a:latin typeface="Arial" panose="020B0604020202020204" pitchFamily="34" charset="0"/>
              <a:cs typeface="Arial" panose="020B0604020202020204" pitchFamily="34" charset="0"/>
            </a:endParaRPr>
          </a:p>
          <a:p>
            <a:pPr marL="0" lvl="1">
              <a:lnSpc>
                <a:spcPct val="114000"/>
              </a:lnSpc>
            </a:pPr>
            <a:r>
              <a:rPr lang="en-US" sz="1600" dirty="0">
                <a:latin typeface="Arial" panose="020B0604020202020204" pitchFamily="34" charset="0"/>
                <a:cs typeface="Arial" panose="020B0604020202020204" pitchFamily="34" charset="0"/>
              </a:rPr>
              <a:t>***</a:t>
            </a:r>
            <a:r>
              <a:rPr lang="en-US" sz="1600" b="1" i="1" dirty="0">
                <a:latin typeface="Arial" panose="020B0604020202020204" pitchFamily="34" charset="0"/>
                <a:cs typeface="Arial" panose="020B0604020202020204" pitchFamily="34" charset="0"/>
              </a:rPr>
              <a:t>LƯU Ý: </a:t>
            </a:r>
            <a:r>
              <a:rPr lang="en-US" sz="1600" dirty="0">
                <a:latin typeface="Arial" panose="020B0604020202020204" pitchFamily="34" charset="0"/>
                <a:cs typeface="Arial" panose="020B0604020202020204" pitchFamily="34" charset="0"/>
              </a:rPr>
              <a:t>IGROUP SẼ KHÔNG CHỊU TRÁCH NHIỆM ĐỐI VỚI CÁC LỖI PHÁT SINH DO NG</a:t>
            </a:r>
            <a:r>
              <a:rPr lang="vi-VN" sz="1600" dirty="0">
                <a:latin typeface="Arial" panose="020B0604020202020204" pitchFamily="34" charset="0"/>
                <a:cs typeface="Arial" panose="020B0604020202020204" pitchFamily="34" charset="0"/>
              </a:rPr>
              <a:t>Ư</a:t>
            </a:r>
            <a:r>
              <a:rPr lang="en-US" sz="1600" dirty="0">
                <a:latin typeface="Arial" panose="020B0604020202020204" pitchFamily="34" charset="0"/>
                <a:cs typeface="Arial" panose="020B0604020202020204" pitchFamily="34" charset="0"/>
              </a:rPr>
              <a:t>ỜI DÙNG Đ</a:t>
            </a:r>
            <a:r>
              <a:rPr lang="vi-VN" sz="1600" dirty="0">
                <a:latin typeface="Arial" panose="020B0604020202020204" pitchFamily="34" charset="0"/>
                <a:cs typeface="Arial" panose="020B0604020202020204" pitchFamily="34" charset="0"/>
              </a:rPr>
              <a:t>Ơ</a:t>
            </a:r>
            <a:r>
              <a:rPr lang="en-US" sz="1600" dirty="0">
                <a:latin typeface="Arial" panose="020B0604020202020204" pitchFamily="34" charset="0"/>
                <a:cs typeface="Arial" panose="020B0604020202020204" pitchFamily="34" charset="0"/>
              </a:rPr>
              <a:t>N VỊ KHÔNG TUÂN THEO QUY TRÌNH H</a:t>
            </a:r>
            <a:r>
              <a:rPr lang="vi-VN" sz="1600" dirty="0">
                <a:latin typeface="Arial" panose="020B0604020202020204" pitchFamily="34" charset="0"/>
                <a:cs typeface="Arial" panose="020B0604020202020204" pitchFamily="34" charset="0"/>
              </a:rPr>
              <a:t>Ư</a:t>
            </a:r>
            <a:r>
              <a:rPr lang="en-US" sz="1600" dirty="0">
                <a:latin typeface="Arial" panose="020B0604020202020204" pitchFamily="34" charset="0"/>
                <a:cs typeface="Arial" panose="020B0604020202020204" pitchFamily="34" charset="0"/>
              </a:rPr>
              <a:t>ỚNG DẪN.</a:t>
            </a:r>
          </a:p>
          <a:p>
            <a:pPr lvl="1">
              <a:lnSpc>
                <a:spcPct val="114000"/>
              </a:lnSpc>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991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ED820B-3496-4C53-A75D-4426D5A160A1}"/>
              </a:ext>
            </a:extLst>
          </p:cNvPr>
          <p:cNvSpPr>
            <a:spLocks noGrp="1"/>
          </p:cNvSpPr>
          <p:nvPr>
            <p:ph type="ctrTitle"/>
          </p:nvPr>
        </p:nvSpPr>
        <p:spPr>
          <a:xfrm>
            <a:off x="360217" y="3108229"/>
            <a:ext cx="11471565" cy="1739347"/>
          </a:xfrm>
        </p:spPr>
        <p:txBody>
          <a:bodyPr>
            <a:normAutofit/>
          </a:bodyPr>
          <a:lstStyle/>
          <a:p>
            <a:r>
              <a:rPr lang="en-US" sz="8000" dirty="0"/>
              <a:t>Thank you!</a:t>
            </a:r>
          </a:p>
        </p:txBody>
      </p:sp>
    </p:spTree>
    <p:extLst>
      <p:ext uri="{BB962C8B-B14F-4D97-AF65-F5344CB8AC3E}">
        <p14:creationId xmlns:p14="http://schemas.microsoft.com/office/powerpoint/2010/main" val="406322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856D21-2A6F-4E2F-B913-A1712DD395E7}"/>
              </a:ext>
            </a:extLst>
          </p:cNvPr>
          <p:cNvSpPr>
            <a:spLocks noGrp="1"/>
          </p:cNvSpPr>
          <p:nvPr>
            <p:ph type="title"/>
          </p:nvPr>
        </p:nvSpPr>
        <p:spPr>
          <a:xfrm>
            <a:off x="0" y="2086841"/>
            <a:ext cx="12192000" cy="2457450"/>
          </a:xfrm>
          <a:solidFill>
            <a:schemeClr val="accent6">
              <a:lumMod val="60000"/>
              <a:lumOff val="40000"/>
            </a:schemeClr>
          </a:solidFill>
        </p:spPr>
        <p:txBody>
          <a:bodyPr/>
          <a:lstStyle/>
          <a:p>
            <a:r>
              <a:rPr lang="en-GB" dirty="0"/>
              <a:t>1. KÍCH HOẠT TÀI KHOẢN</a:t>
            </a:r>
          </a:p>
        </p:txBody>
      </p:sp>
    </p:spTree>
    <p:extLst>
      <p:ext uri="{BB962C8B-B14F-4D97-AF65-F5344CB8AC3E}">
        <p14:creationId xmlns:p14="http://schemas.microsoft.com/office/powerpoint/2010/main" val="40042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6848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grpSp>
        <p:nvGrpSpPr>
          <p:cNvPr id="17" name="Group 16">
            <a:extLst>
              <a:ext uri="{FF2B5EF4-FFF2-40B4-BE49-F238E27FC236}">
                <a16:creationId xmlns:a16="http://schemas.microsoft.com/office/drawing/2014/main" id="{EC320A5F-896F-4244-B42C-D38A5E8DC0FE}"/>
              </a:ext>
            </a:extLst>
          </p:cNvPr>
          <p:cNvGrpSpPr/>
          <p:nvPr/>
        </p:nvGrpSpPr>
        <p:grpSpPr>
          <a:xfrm>
            <a:off x="2637472" y="4121380"/>
            <a:ext cx="6761191" cy="2619661"/>
            <a:chOff x="266728" y="3853390"/>
            <a:chExt cx="6761191" cy="2619661"/>
          </a:xfrm>
        </p:grpSpPr>
        <p:grpSp>
          <p:nvGrpSpPr>
            <p:cNvPr id="19" name="Group 18">
              <a:extLst>
                <a:ext uri="{FF2B5EF4-FFF2-40B4-BE49-F238E27FC236}">
                  <a16:creationId xmlns:a16="http://schemas.microsoft.com/office/drawing/2014/main" id="{D4112891-8587-42A6-937E-FD2DA06906FA}"/>
                </a:ext>
              </a:extLst>
            </p:cNvPr>
            <p:cNvGrpSpPr/>
            <p:nvPr/>
          </p:nvGrpSpPr>
          <p:grpSpPr>
            <a:xfrm>
              <a:off x="266728" y="3853390"/>
              <a:ext cx="6761191" cy="2619661"/>
              <a:chOff x="266728" y="3853390"/>
              <a:chExt cx="6761191" cy="2619661"/>
            </a:xfrm>
          </p:grpSpPr>
          <p:grpSp>
            <p:nvGrpSpPr>
              <p:cNvPr id="21" name="Group 20">
                <a:extLst>
                  <a:ext uri="{FF2B5EF4-FFF2-40B4-BE49-F238E27FC236}">
                    <a16:creationId xmlns:a16="http://schemas.microsoft.com/office/drawing/2014/main" id="{9D734DB7-CFEE-446C-B2F4-E23B897C122D}"/>
                  </a:ext>
                </a:extLst>
              </p:cNvPr>
              <p:cNvGrpSpPr/>
              <p:nvPr/>
            </p:nvGrpSpPr>
            <p:grpSpPr>
              <a:xfrm>
                <a:off x="266728" y="3853390"/>
                <a:ext cx="6761191" cy="2619661"/>
                <a:chOff x="517228" y="3583685"/>
                <a:chExt cx="6761191" cy="2619661"/>
              </a:xfrm>
            </p:grpSpPr>
            <p:pic>
              <p:nvPicPr>
                <p:cNvPr id="25" name="Picture 24">
                  <a:extLst>
                    <a:ext uri="{FF2B5EF4-FFF2-40B4-BE49-F238E27FC236}">
                      <a16:creationId xmlns:a16="http://schemas.microsoft.com/office/drawing/2014/main" id="{B8E223D4-322C-403E-A7A2-6587FD3165A3}"/>
                    </a:ext>
                  </a:extLst>
                </p:cNvPr>
                <p:cNvPicPr>
                  <a:picLocks noChangeAspect="1"/>
                </p:cNvPicPr>
                <p:nvPr/>
              </p:nvPicPr>
              <p:blipFill rotWithShape="1">
                <a:blip r:embed="rId4"/>
                <a:srcRect l="800" r="1691"/>
                <a:stretch/>
              </p:blipFill>
              <p:spPr>
                <a:xfrm>
                  <a:off x="517228" y="3583685"/>
                  <a:ext cx="6761191" cy="2619661"/>
                </a:xfrm>
                <a:prstGeom prst="rect">
                  <a:avLst/>
                </a:prstGeom>
              </p:spPr>
            </p:pic>
            <p:sp>
              <p:nvSpPr>
                <p:cNvPr id="26" name="Rectangle 25">
                  <a:extLst>
                    <a:ext uri="{FF2B5EF4-FFF2-40B4-BE49-F238E27FC236}">
                      <a16:creationId xmlns:a16="http://schemas.microsoft.com/office/drawing/2014/main" id="{03241983-D84F-4BE7-8648-79303F5922D0}"/>
                    </a:ext>
                  </a:extLst>
                </p:cNvPr>
                <p:cNvSpPr/>
                <p:nvPr/>
              </p:nvSpPr>
              <p:spPr>
                <a:xfrm>
                  <a:off x="517228" y="3657600"/>
                  <a:ext cx="282872" cy="1714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B40665D8-810C-426B-A61A-32FA3532C171}"/>
                  </a:ext>
                </a:extLst>
              </p:cNvPr>
              <p:cNvSpPr txBox="1"/>
              <p:nvPr/>
            </p:nvSpPr>
            <p:spPr>
              <a:xfrm>
                <a:off x="266728" y="4120972"/>
                <a:ext cx="6719616" cy="230832"/>
              </a:xfrm>
              <a:prstGeom prst="rect">
                <a:avLst/>
              </a:prstGeom>
              <a:solidFill>
                <a:schemeClr val="tx1"/>
              </a:solidFill>
            </p:spPr>
            <p:txBody>
              <a:bodyPr wrap="square" rtlCol="0">
                <a:spAutoFit/>
              </a:bodyPr>
              <a:lstStyle/>
              <a:p>
                <a:pPr algn="just"/>
                <a:r>
                  <a:rPr lang="en-US" sz="900" dirty="0" err="1">
                    <a:solidFill>
                      <a:srgbClr val="60606C"/>
                    </a:solidFill>
                    <a:latin typeface="Arial" panose="020B0604020202020204" pitchFamily="34" charset="0"/>
                    <a:cs typeface="Arial" panose="020B0604020202020204" pitchFamily="34" charset="0"/>
                  </a:rPr>
                  <a:t>Bạn</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đã</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đực</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thêm</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vào</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tài</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khoản</a:t>
                </a:r>
                <a:r>
                  <a:rPr lang="en-US" sz="900" dirty="0">
                    <a:solidFill>
                      <a:srgbClr val="60606C"/>
                    </a:solidFill>
                    <a:latin typeface="Arial" panose="020B0604020202020204" pitchFamily="34" charset="0"/>
                    <a:cs typeface="Arial" panose="020B0604020202020204" pitchFamily="34" charset="0"/>
                  </a:rPr>
                  <a:t> Turnitin </a:t>
                </a:r>
                <a:r>
                  <a:rPr lang="en-US" sz="900" dirty="0" err="1">
                    <a:solidFill>
                      <a:srgbClr val="60606C"/>
                    </a:solidFill>
                    <a:latin typeface="Arial" panose="020B0604020202020204" pitchFamily="34" charset="0"/>
                    <a:cs typeface="Arial" panose="020B0604020202020204" pitchFamily="34" charset="0"/>
                  </a:rPr>
                  <a:t>cho</a:t>
                </a:r>
                <a:r>
                  <a:rPr lang="en-US" sz="900" dirty="0">
                    <a:solidFill>
                      <a:srgbClr val="60606C"/>
                    </a:solidFill>
                    <a:latin typeface="Arial" panose="020B0604020202020204" pitchFamily="34" charset="0"/>
                    <a:cs typeface="Arial" panose="020B0604020202020204" pitchFamily="34" charset="0"/>
                  </a:rPr>
                  <a:t> “Vietnam University” </a:t>
                </a:r>
                <a:r>
                  <a:rPr lang="en-US" sz="900" dirty="0" err="1">
                    <a:solidFill>
                      <a:srgbClr val="60606C"/>
                    </a:solidFill>
                    <a:latin typeface="Arial" panose="020B0604020202020204" pitchFamily="34" charset="0"/>
                    <a:cs typeface="Arial" panose="020B0604020202020204" pitchFamily="34" charset="0"/>
                  </a:rPr>
                  <a:t>với</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vai</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trò</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là</a:t>
                </a:r>
                <a:r>
                  <a:rPr lang="en-US" sz="900" dirty="0">
                    <a:solidFill>
                      <a:srgbClr val="60606C"/>
                    </a:solidFill>
                    <a:latin typeface="Arial" panose="020B0604020202020204" pitchFamily="34" charset="0"/>
                    <a:cs typeface="Arial" panose="020B0604020202020204" pitchFamily="34" charset="0"/>
                  </a:rPr>
                  <a:t> Học </a:t>
                </a:r>
                <a:r>
                  <a:rPr lang="en-US" sz="900" dirty="0" err="1">
                    <a:solidFill>
                      <a:srgbClr val="60606C"/>
                    </a:solidFill>
                    <a:latin typeface="Arial" panose="020B0604020202020204" pitchFamily="34" charset="0"/>
                    <a:cs typeface="Arial" panose="020B0604020202020204" pitchFamily="34" charset="0"/>
                  </a:rPr>
                  <a:t>viên</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bởi</a:t>
                </a:r>
                <a:r>
                  <a:rPr lang="en-US" sz="900" dirty="0">
                    <a:solidFill>
                      <a:srgbClr val="60606C"/>
                    </a:solidFill>
                    <a:latin typeface="Arial" panose="020B0604020202020204" pitchFamily="34" charset="0"/>
                    <a:cs typeface="Arial" panose="020B0604020202020204" pitchFamily="34" charset="0"/>
                  </a:rPr>
                  <a:t> Ng</a:t>
                </a:r>
                <a:r>
                  <a:rPr lang="vi-VN" sz="900" dirty="0">
                    <a:solidFill>
                      <a:srgbClr val="60606C"/>
                    </a:solidFill>
                    <a:latin typeface="Arial" panose="020B0604020202020204" pitchFamily="34" charset="0"/>
                    <a:cs typeface="Arial" panose="020B0604020202020204" pitchFamily="34" charset="0"/>
                  </a:rPr>
                  <a:t>ư</a:t>
                </a:r>
                <a:r>
                  <a:rPr lang="en-US" sz="900" dirty="0" err="1">
                    <a:solidFill>
                      <a:srgbClr val="60606C"/>
                    </a:solidFill>
                    <a:latin typeface="Arial" panose="020B0604020202020204" pitchFamily="34" charset="0"/>
                    <a:cs typeface="Arial" panose="020B0604020202020204" pitchFamily="34" charset="0"/>
                  </a:rPr>
                  <a:t>ời</a:t>
                </a:r>
                <a:r>
                  <a:rPr lang="en-US" sz="900" dirty="0">
                    <a:solidFill>
                      <a:srgbClr val="60606C"/>
                    </a:solidFill>
                    <a:latin typeface="Arial" panose="020B0604020202020204" pitchFamily="34" charset="0"/>
                    <a:cs typeface="Arial" panose="020B0604020202020204" pitchFamily="34" charset="0"/>
                  </a:rPr>
                  <a:t> h</a:t>
                </a:r>
                <a:r>
                  <a:rPr lang="vi-VN" sz="900" dirty="0">
                    <a:solidFill>
                      <a:srgbClr val="60606C"/>
                    </a:solidFill>
                    <a:latin typeface="Arial" panose="020B0604020202020204" pitchFamily="34" charset="0"/>
                    <a:cs typeface="Arial" panose="020B0604020202020204" pitchFamily="34" charset="0"/>
                  </a:rPr>
                  <a:t>ư</a:t>
                </a:r>
                <a:r>
                  <a:rPr lang="en-US" sz="900" dirty="0" err="1">
                    <a:solidFill>
                      <a:srgbClr val="60606C"/>
                    </a:solidFill>
                    <a:latin typeface="Arial" panose="020B0604020202020204" pitchFamily="34" charset="0"/>
                    <a:cs typeface="Arial" panose="020B0604020202020204" pitchFamily="34" charset="0"/>
                  </a:rPr>
                  <a:t>ớng</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dẫn</a:t>
                </a:r>
                <a:r>
                  <a:rPr lang="en-US" sz="900" dirty="0">
                    <a:solidFill>
                      <a:srgbClr val="60606C"/>
                    </a:solidFill>
                    <a:latin typeface="Arial" panose="020B0604020202020204" pitchFamily="34" charset="0"/>
                    <a:cs typeface="Arial" panose="020B0604020202020204" pitchFamily="34" charset="0"/>
                  </a:rPr>
                  <a:t> Kieu Quynh Tho</a:t>
                </a:r>
              </a:p>
            </p:txBody>
          </p:sp>
          <p:sp>
            <p:nvSpPr>
              <p:cNvPr id="23" name="TextBox 22">
                <a:extLst>
                  <a:ext uri="{FF2B5EF4-FFF2-40B4-BE49-F238E27FC236}">
                    <a16:creationId xmlns:a16="http://schemas.microsoft.com/office/drawing/2014/main" id="{C24F9051-6068-4B81-B990-009CD2BA6EF3}"/>
                  </a:ext>
                </a:extLst>
              </p:cNvPr>
              <p:cNvSpPr txBox="1"/>
              <p:nvPr/>
            </p:nvSpPr>
            <p:spPr>
              <a:xfrm>
                <a:off x="1266950" y="5159941"/>
                <a:ext cx="1785739" cy="215444"/>
              </a:xfrm>
              <a:prstGeom prst="rect">
                <a:avLst/>
              </a:prstGeom>
              <a:solidFill>
                <a:schemeClr val="tx1"/>
              </a:solidFill>
              <a:ln>
                <a:solidFill>
                  <a:schemeClr val="tx1"/>
                </a:solidFill>
              </a:ln>
            </p:spPr>
            <p:txBody>
              <a:bodyPr wrap="square" rtlCol="0">
                <a:spAutoFit/>
              </a:bodyPr>
              <a:lstStyle/>
              <a:p>
                <a:r>
                  <a:rPr lang="en-US" sz="800" u="sng" dirty="0">
                    <a:solidFill>
                      <a:srgbClr val="1E7BBB"/>
                    </a:solidFill>
                    <a:latin typeface="Arial" panose="020B0604020202020204" pitchFamily="34" charset="0"/>
                    <a:cs typeface="Arial" panose="020B0604020202020204" pitchFamily="34" charset="0"/>
                  </a:rPr>
                  <a:t>thuypham@gmail.com</a:t>
                </a:r>
              </a:p>
            </p:txBody>
          </p:sp>
          <p:sp>
            <p:nvSpPr>
              <p:cNvPr id="24" name="TextBox 23">
                <a:extLst>
                  <a:ext uri="{FF2B5EF4-FFF2-40B4-BE49-F238E27FC236}">
                    <a16:creationId xmlns:a16="http://schemas.microsoft.com/office/drawing/2014/main" id="{2128A16F-0067-4BC2-83F6-2A884802EBBC}"/>
                  </a:ext>
                </a:extLst>
              </p:cNvPr>
              <p:cNvSpPr txBox="1"/>
              <p:nvPr/>
            </p:nvSpPr>
            <p:spPr>
              <a:xfrm>
                <a:off x="266728" y="3867923"/>
                <a:ext cx="1807270" cy="230832"/>
              </a:xfrm>
              <a:prstGeom prst="rect">
                <a:avLst/>
              </a:prstGeom>
              <a:solidFill>
                <a:schemeClr val="tx1"/>
              </a:solidFill>
              <a:ln>
                <a:solidFill>
                  <a:schemeClr val="tx1"/>
                </a:solidFill>
              </a:ln>
            </p:spPr>
            <p:txBody>
              <a:bodyPr wrap="square" rtlCol="0">
                <a:spAutoFit/>
              </a:bodyPr>
              <a:lstStyle/>
              <a:p>
                <a:r>
                  <a:rPr lang="en-US" sz="900">
                    <a:solidFill>
                      <a:srgbClr val="60606C"/>
                    </a:solidFill>
                    <a:latin typeface="Arial" panose="020B0604020202020204" pitchFamily="34" charset="0"/>
                    <a:cs typeface="Arial" panose="020B0604020202020204" pitchFamily="34" charset="0"/>
                  </a:rPr>
                  <a:t>Thuy Pham Thân </a:t>
                </a:r>
                <a:r>
                  <a:rPr lang="en-US" sz="900" dirty="0" err="1">
                    <a:solidFill>
                      <a:srgbClr val="60606C"/>
                    </a:solidFill>
                    <a:latin typeface="Arial" panose="020B0604020202020204" pitchFamily="34" charset="0"/>
                    <a:cs typeface="Arial" panose="020B0604020202020204" pitchFamily="34" charset="0"/>
                  </a:rPr>
                  <a:t>mến</a:t>
                </a:r>
                <a:r>
                  <a:rPr lang="en-US" sz="900" dirty="0">
                    <a:solidFill>
                      <a:srgbClr val="60606C"/>
                    </a:solidFill>
                    <a:latin typeface="Arial" panose="020B0604020202020204" pitchFamily="34" charset="0"/>
                    <a:cs typeface="Arial" panose="020B0604020202020204" pitchFamily="34" charset="0"/>
                  </a:rPr>
                  <a:t>,</a:t>
                </a:r>
              </a:p>
            </p:txBody>
          </p:sp>
        </p:grpSp>
        <p:sp>
          <p:nvSpPr>
            <p:cNvPr id="20" name="Rectangle: Rounded Corners 19">
              <a:extLst>
                <a:ext uri="{FF2B5EF4-FFF2-40B4-BE49-F238E27FC236}">
                  <a16:creationId xmlns:a16="http://schemas.microsoft.com/office/drawing/2014/main" id="{40BF597A-4193-4051-B349-4540FF2514FE}"/>
                </a:ext>
              </a:extLst>
            </p:cNvPr>
            <p:cNvSpPr/>
            <p:nvPr/>
          </p:nvSpPr>
          <p:spPr>
            <a:xfrm>
              <a:off x="549600" y="5144443"/>
              <a:ext cx="2382286" cy="385500"/>
            </a:xfrm>
            <a:prstGeom prst="roundRect">
              <a:avLst/>
            </a:prstGeom>
            <a:noFill/>
            <a:ln w="38100">
              <a:solidFill>
                <a:srgbClr val="8F17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F86EF6ED-8E5D-4986-96B4-EFD48A6FC52E}"/>
              </a:ext>
            </a:extLst>
          </p:cNvPr>
          <p:cNvSpPr txBox="1"/>
          <p:nvPr/>
        </p:nvSpPr>
        <p:spPr>
          <a:xfrm>
            <a:off x="266728" y="1218278"/>
            <a:ext cx="11502680" cy="2903102"/>
          </a:xfrm>
          <a:prstGeom prst="rect">
            <a:avLst/>
          </a:prstGeom>
          <a:noFill/>
        </p:spPr>
        <p:txBody>
          <a:bodyPr wrap="square" rtlCol="0">
            <a:spAutoFit/>
          </a:bodyPr>
          <a:lstStyle/>
          <a:p>
            <a:pPr indent="465138">
              <a:lnSpc>
                <a:spcPct val="114000"/>
              </a:lnSpc>
              <a:spcBef>
                <a:spcPts val="600"/>
              </a:spcBef>
            </a:pPr>
            <a:r>
              <a:rPr lang="en-US" sz="1600" dirty="0">
                <a:latin typeface="Arial" panose="020B0604020202020204" pitchFamily="34" charset="0"/>
                <a:cs typeface="Arial" panose="020B0604020202020204" pitchFamily="34" charset="0"/>
              </a:rPr>
              <a:t>Sau </a:t>
            </a: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CV </a:t>
            </a:r>
            <a:r>
              <a:rPr lang="en-US" sz="1600" dirty="0" err="1">
                <a:latin typeface="Arial" panose="020B0604020202020204" pitchFamily="34" charset="0"/>
                <a:cs typeface="Arial" panose="020B0604020202020204" pitchFamily="34" charset="0"/>
              </a:rPr>
              <a:t>thêm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sách</a:t>
            </a:r>
            <a:r>
              <a:rPr lang="en-US" sz="1600" dirty="0">
                <a:latin typeface="Arial" panose="020B0604020202020204" pitchFamily="34" charset="0"/>
                <a:cs typeface="Arial" panose="020B0604020202020204" pitchFamily="34" charset="0"/>
              </a:rPr>
              <a:t> HV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t</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ơng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ứng</a:t>
            </a:r>
            <a:r>
              <a:rPr lang="en-US" sz="1600" dirty="0">
                <a:latin typeface="Arial" panose="020B0604020202020204" pitchFamily="34" charset="0"/>
                <a:cs typeface="Arial" panose="020B0604020202020204" pitchFamily="34" charset="0"/>
              </a:rPr>
              <a:t>, HV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ợc</a:t>
            </a:r>
            <a:r>
              <a:rPr lang="en-US" sz="1600" dirty="0">
                <a:latin typeface="Arial" panose="020B0604020202020204" pitchFamily="34" charset="0"/>
                <a:cs typeface="Arial" panose="020B0604020202020204" pitchFamily="34" charset="0"/>
              </a:rPr>
              <a:t> email </a:t>
            </a:r>
            <a:r>
              <a:rPr lang="en-US" sz="1600" dirty="0" err="1">
                <a:latin typeface="Arial" panose="020B0604020202020204" pitchFamily="34" charset="0"/>
                <a:cs typeface="Arial" panose="020B0604020202020204" pitchFamily="34" charset="0"/>
              </a:rPr>
              <a:t>kích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khoản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từ</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Turnitn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tiêu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a:t>
            </a:r>
            <a:r>
              <a:rPr lang="en-GB" sz="1600" b="1" dirty="0">
                <a:latin typeface="Arial" panose="020B0604020202020204" pitchFamily="34" charset="0"/>
                <a:ea typeface="Times New Roman" panose="02020603050405020304" pitchFamily="18" charset="0"/>
                <a:cs typeface="Arial" panose="020B0604020202020204" pitchFamily="34" charset="0"/>
              </a:rPr>
              <a:t>Turnitin No Reply</a:t>
            </a:r>
            <a:r>
              <a:rPr lang="en-US" sz="1600" dirty="0">
                <a:latin typeface="Arial" panose="020B0604020202020204" pitchFamily="34" charset="0"/>
                <a:ea typeface="Times New Roman" panose="02020603050405020304" pitchFamily="18" charset="0"/>
                <a:cs typeface="Arial" panose="020B0604020202020204" pitchFamily="34" charset="0"/>
              </a:rPr>
              <a:t>”. </a:t>
            </a:r>
          </a:p>
          <a:p>
            <a:pPr indent="465138">
              <a:lnSpc>
                <a:spcPct val="114000"/>
              </a:lnSpc>
              <a:spcBef>
                <a:spcPts val="600"/>
              </a:spcBef>
            </a:pPr>
            <a:r>
              <a:rPr lang="en-US" sz="1600" dirty="0">
                <a:latin typeface="Arial" panose="020B0604020202020204" pitchFamily="34" charset="0"/>
                <a:ea typeface="Times New Roman" panose="02020603050405020304" pitchFamily="18" charset="0"/>
                <a:cs typeface="Arial" panose="020B0604020202020204" pitchFamily="34" charset="0"/>
              </a:rPr>
              <a:t>Click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http://www.turnitin.com/vi/home</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và</a:t>
            </a:r>
            <a:r>
              <a:rPr lang="en-US" altLang="en-US" sz="1600" dirty="0">
                <a:latin typeface="Arial" panose="020B0604020202020204" pitchFamily="34" charset="0"/>
                <a:cs typeface="Arial" panose="020B0604020202020204" pitchFamily="34" charset="0"/>
              </a:rPr>
              <a:t> copy-paste </a:t>
            </a:r>
            <a:r>
              <a:rPr lang="en-US" altLang="en-US" sz="1600" dirty="0" err="1">
                <a:latin typeface="Arial" panose="020B0604020202020204" pitchFamily="34" charset="0"/>
                <a:cs typeface="Arial" panose="020B0604020202020204" pitchFamily="34" charset="0"/>
              </a:rPr>
              <a:t>các</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thông</a:t>
            </a:r>
            <a:r>
              <a:rPr lang="en-US" altLang="en-US" sz="1600" dirty="0">
                <a:latin typeface="Arial" panose="020B0604020202020204" pitchFamily="34" charset="0"/>
                <a:cs typeface="Arial" panose="020B0604020202020204" pitchFamily="34" charset="0"/>
              </a:rPr>
              <a:t> tin </a:t>
            </a:r>
            <a:r>
              <a:rPr lang="en-US" altLang="en-US" sz="1600" dirty="0" err="1">
                <a:latin typeface="Arial" panose="020B0604020202020204" pitchFamily="34" charset="0"/>
                <a:cs typeface="Arial" panose="020B0604020202020204" pitchFamily="34" charset="0"/>
              </a:rPr>
              <a:t>tạm</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thời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Như</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trong</a:t>
            </a:r>
            <a:r>
              <a:rPr lang="en-US" altLang="en-US" sz="1600" dirty="0">
                <a:latin typeface="Arial" panose="020B0604020202020204" pitchFamily="34" charset="0"/>
                <a:cs typeface="Arial" panose="020B0604020202020204" pitchFamily="34" charset="0"/>
              </a:rPr>
              <a:t> email </a:t>
            </a:r>
            <a:r>
              <a:rPr lang="en-US" altLang="en-US" sz="1600" dirty="0" err="1">
                <a:latin typeface="Arial" panose="020B0604020202020204" pitchFamily="34" charset="0"/>
                <a:cs typeface="Arial" panose="020B0604020202020204" pitchFamily="34" charset="0"/>
              </a:rPr>
              <a:t>đã</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viết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rõ</a:t>
            </a:r>
            <a:r>
              <a:rPr lang="en-US" altLang="en-US" sz="1600"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mật</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khẩu</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tạm</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thời</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trên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có</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dạng</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nhạy</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chữ</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chúng</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tôi</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đề</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nghị</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bạn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cắt</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dán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nó</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trực</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tiếp</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lên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trình</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duyệt</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của</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bạn</a:t>
            </a:r>
            <a:r>
              <a:rPr lang="en-US" altLang="en-US" sz="1600" dirty="0">
                <a:latin typeface="Arial" panose="020B0604020202020204" pitchFamily="34" charset="0"/>
                <a:cs typeface="Arial" panose="020B0604020202020204" pitchFamily="34" charset="0"/>
              </a:rPr>
              <a:t>)</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nSpc>
                <a:spcPct val="114000"/>
              </a:lnSpc>
              <a:spcBef>
                <a:spcPts val="600"/>
              </a:spcBef>
            </a:pPr>
            <a:r>
              <a:rPr lang="en-US" sz="1600" b="1" i="1" dirty="0">
                <a:latin typeface="Arial" panose="020B0604020202020204" pitchFamily="34" charset="0"/>
                <a:ea typeface="Times New Roman" panose="02020603050405020304" pitchFamily="18" charset="0"/>
                <a:cs typeface="Arial" panose="020B0604020202020204" pitchFamily="34" charset="0"/>
              </a:rPr>
              <a:t>L</a:t>
            </a:r>
            <a:r>
              <a:rPr lang="vi-VN" sz="1600" b="1" i="1" dirty="0">
                <a:latin typeface="Arial" panose="020B0604020202020204" pitchFamily="34" charset="0"/>
                <a:ea typeface="Times New Roman" panose="02020603050405020304" pitchFamily="18" charset="0"/>
                <a:cs typeface="Arial" panose="020B0604020202020204" pitchFamily="34" charset="0"/>
              </a:rPr>
              <a:t>Ư</a:t>
            </a:r>
            <a:r>
              <a:rPr lang="en-US" sz="1600" b="1" i="1" dirty="0">
                <a:latin typeface="Arial" panose="020B0604020202020204" pitchFamily="34" charset="0"/>
                <a:ea typeface="Times New Roman" panose="02020603050405020304" pitchFamily="18" charset="0"/>
                <a:cs typeface="Arial" panose="020B0604020202020204" pitchFamily="34" charset="0"/>
              </a:rPr>
              <a:t>U Ý</a:t>
            </a:r>
            <a:r>
              <a:rPr lang="en-US" sz="1600" i="1" dirty="0">
                <a:latin typeface="Arial" panose="020B0604020202020204" pitchFamily="34" charset="0"/>
                <a:ea typeface="Times New Roman" panose="02020603050405020304" pitchFamily="18" charset="0"/>
                <a:cs typeface="Arial" panose="020B0604020202020204" pitchFamily="34" charset="0"/>
              </a:rPr>
              <a:t>: </a:t>
            </a:r>
          </a:p>
          <a:p>
            <a:pPr>
              <a:lnSpc>
                <a:spcPct val="114000"/>
              </a:lnSpc>
              <a:spcBef>
                <a:spcPts val="600"/>
              </a:spcBef>
            </a:pPr>
            <a:r>
              <a:rPr lang="en-US" sz="1600" i="1" dirty="0">
                <a:latin typeface="Arial" panose="020B0604020202020204" pitchFamily="34" charset="0"/>
                <a:ea typeface="Times New Roman" panose="02020603050405020304" pitchFamily="18" charset="0"/>
                <a:cs typeface="Arial" panose="020B0604020202020204" pitchFamily="34" charset="0"/>
              </a:rPr>
              <a:t>1. Email </a:t>
            </a:r>
            <a:r>
              <a:rPr lang="en-US" sz="1600" i="1" dirty="0" err="1">
                <a:latin typeface="Arial" panose="020B0604020202020204" pitchFamily="34" charset="0"/>
                <a:ea typeface="Times New Roman" panose="02020603050405020304" pitchFamily="18" charset="0"/>
                <a:cs typeface="Arial" panose="020B0604020202020204" pitchFamily="34" charset="0"/>
              </a:rPr>
              <a:t>đăng</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ký</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và</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mật</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khẩu</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kích</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hoạt</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tạm</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thời</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b="1" i="1" dirty="0">
                <a:latin typeface="Arial" panose="020B0604020202020204" pitchFamily="34" charset="0"/>
                <a:ea typeface="Times New Roman" panose="02020603050405020304" pitchFamily="18" charset="0"/>
                <a:cs typeface="Arial" panose="020B0604020202020204" pitchFamily="34" charset="0"/>
              </a:rPr>
              <a:t>chỉ </a:t>
            </a:r>
            <a:r>
              <a:rPr lang="en-US" sz="1600" b="1" i="1" dirty="0" err="1">
                <a:latin typeface="Arial" panose="020B0604020202020204" pitchFamily="34" charset="0"/>
                <a:ea typeface="Times New Roman" panose="02020603050405020304" pitchFamily="18" charset="0"/>
                <a:cs typeface="Arial" panose="020B0604020202020204" pitchFamily="34" charset="0"/>
              </a:rPr>
              <a:t>có</a:t>
            </a:r>
            <a:r>
              <a:rPr lang="en-US" sz="1600" b="1" i="1"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duy</a:t>
            </a:r>
            <a:r>
              <a:rPr lang="en-US" sz="1600" b="1" i="1"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nhất</a:t>
            </a:r>
            <a:r>
              <a:rPr lang="en-US" sz="1600" b="1" i="1"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trong</a:t>
            </a:r>
            <a:r>
              <a:rPr lang="en-US" sz="1600" b="1" i="1" dirty="0">
                <a:latin typeface="Arial" panose="020B0604020202020204" pitchFamily="34" charset="0"/>
                <a:ea typeface="Times New Roman" panose="02020603050405020304" pitchFamily="18" charset="0"/>
                <a:cs typeface="Arial" panose="020B0604020202020204" pitchFamily="34" charset="0"/>
              </a:rPr>
              <a:t> Email </a:t>
            </a:r>
            <a:r>
              <a:rPr lang="en-US" sz="1600" b="1" i="1" dirty="0" err="1">
                <a:latin typeface="Arial" panose="020B0604020202020204" pitchFamily="34" charset="0"/>
                <a:ea typeface="Times New Roman" panose="02020603050405020304" pitchFamily="18" charset="0"/>
                <a:cs typeface="Arial" panose="020B0604020202020204" pitchFamily="34" charset="0"/>
              </a:rPr>
              <a:t>đầu</a:t>
            </a:r>
            <a:r>
              <a:rPr lang="en-US" sz="1600" b="1" i="1" dirty="0">
                <a:latin typeface="Arial" panose="020B0604020202020204" pitchFamily="34" charset="0"/>
                <a:ea typeface="Times New Roman" panose="02020603050405020304" pitchFamily="18" charset="0"/>
                <a:cs typeface="Arial" panose="020B0604020202020204" pitchFamily="34" charset="0"/>
              </a:rPr>
              <a:t> tiên </a:t>
            </a:r>
            <a:r>
              <a:rPr lang="en-US" sz="1600" i="1" dirty="0" err="1">
                <a:latin typeface="Arial" panose="020B0604020202020204" pitchFamily="34" charset="0"/>
                <a:ea typeface="Times New Roman" panose="02020603050405020304" pitchFamily="18" charset="0"/>
                <a:cs typeface="Arial" panose="020B0604020202020204" pitchFamily="34" charset="0"/>
              </a:rPr>
              <a:t>khi</a:t>
            </a:r>
            <a:r>
              <a:rPr lang="en-US" sz="1600" i="1" dirty="0">
                <a:latin typeface="Arial" panose="020B0604020202020204" pitchFamily="34" charset="0"/>
                <a:ea typeface="Times New Roman" panose="02020603050405020304" pitchFamily="18" charset="0"/>
                <a:cs typeface="Arial" panose="020B0604020202020204" pitchFamily="34" charset="0"/>
              </a:rPr>
              <a:t> Turnitin </a:t>
            </a:r>
            <a:r>
              <a:rPr lang="en-US" sz="1600" i="1" dirty="0" err="1">
                <a:latin typeface="Arial" panose="020B0604020202020204" pitchFamily="34" charset="0"/>
                <a:ea typeface="Times New Roman" panose="02020603050405020304" pitchFamily="18" charset="0"/>
                <a:cs typeface="Arial" panose="020B0604020202020204" pitchFamily="34" charset="0"/>
              </a:rPr>
              <a:t>gửi</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tới</a:t>
            </a:r>
            <a:r>
              <a:rPr lang="en-US" sz="1600" i="1" dirty="0">
                <a:latin typeface="Arial" panose="020B0604020202020204" pitchFamily="34" charset="0"/>
                <a:ea typeface="Times New Roman" panose="02020603050405020304" pitchFamily="18" charset="0"/>
                <a:cs typeface="Arial" panose="020B0604020202020204" pitchFamily="34" charset="0"/>
              </a:rPr>
              <a:t> ng</a:t>
            </a:r>
            <a:r>
              <a:rPr lang="vi-VN" sz="1600" i="1" dirty="0">
                <a:latin typeface="Arial" panose="020B0604020202020204" pitchFamily="34" charset="0"/>
                <a:ea typeface="Times New Roman" panose="02020603050405020304" pitchFamily="18" charset="0"/>
                <a:cs typeface="Arial" panose="020B0604020202020204" pitchFamily="34" charset="0"/>
              </a:rPr>
              <a:t>ư</a:t>
            </a:r>
            <a:r>
              <a:rPr lang="en-US" sz="1600" i="1" dirty="0" err="1">
                <a:latin typeface="Arial" panose="020B0604020202020204" pitchFamily="34" charset="0"/>
                <a:ea typeface="Times New Roman" panose="02020603050405020304" pitchFamily="18" charset="0"/>
                <a:cs typeface="Arial" panose="020B0604020202020204" pitchFamily="34" charset="0"/>
              </a:rPr>
              <a:t>ời</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dùng</a:t>
            </a:r>
            <a:endParaRPr lang="en-US" sz="1600" i="1" dirty="0">
              <a:latin typeface="Arial" panose="020B0604020202020204" pitchFamily="34" charset="0"/>
              <a:ea typeface="Times New Roman" panose="02020603050405020304" pitchFamily="18" charset="0"/>
              <a:cs typeface="Arial" panose="020B0604020202020204" pitchFamily="34" charset="0"/>
            </a:endParaRPr>
          </a:p>
          <a:p>
            <a:pPr>
              <a:lnSpc>
                <a:spcPct val="114000"/>
              </a:lnSpc>
              <a:spcBef>
                <a:spcPts val="600"/>
              </a:spcBef>
            </a:pPr>
            <a:r>
              <a:rPr lang="en-US" sz="1600" i="1" dirty="0">
                <a:latin typeface="Arial" panose="020B0604020202020204" pitchFamily="34" charset="0"/>
                <a:cs typeface="Arial" panose="020B0604020202020204" pitchFamily="34" charset="0"/>
              </a:rPr>
              <a:t>2. </a:t>
            </a:r>
            <a:r>
              <a:rPr lang="en-US" sz="1600" i="1" dirty="0" err="1">
                <a:latin typeface="Arial" panose="020B0604020202020204" pitchFamily="34" charset="0"/>
                <a:cs typeface="Arial" panose="020B0604020202020204" pitchFamily="34" charset="0"/>
              </a:rPr>
              <a:t>Khi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đã</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kích</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hoạt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thành</a:t>
            </a:r>
            <a:r>
              <a:rPr lang="en-US" sz="1600" i="1" dirty="0">
                <a:latin typeface="Arial" panose="020B0604020202020204" pitchFamily="34" charset="0"/>
                <a:cs typeface="Arial" panose="020B0604020202020204" pitchFamily="34" charset="0"/>
              </a:rPr>
              <a:t> công, ng</a:t>
            </a:r>
            <a:r>
              <a:rPr lang="vi-VN" sz="1600" i="1" dirty="0">
                <a:latin typeface="Arial" panose="020B0604020202020204" pitchFamily="34" charset="0"/>
                <a:cs typeface="Arial" panose="020B0604020202020204" pitchFamily="34" charset="0"/>
              </a:rPr>
              <a:t>ư</a:t>
            </a:r>
            <a:r>
              <a:rPr lang="en-US" sz="1600" i="1" dirty="0" err="1">
                <a:latin typeface="Arial" panose="020B0604020202020204" pitchFamily="34" charset="0"/>
                <a:cs typeface="Arial" panose="020B0604020202020204" pitchFamily="34" charset="0"/>
              </a:rPr>
              <a:t>ời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dùng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cần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đổi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mật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khẩu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mới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vì</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mật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khẩu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tạm</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thời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sẽ</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bị</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vô</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hiệu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hóa</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ngay</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sau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kích</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hoạt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tài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khoản</a:t>
            </a:r>
            <a:r>
              <a:rPr lang="en-US" sz="1600" i="1"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1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6848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grpSp>
        <p:nvGrpSpPr>
          <p:cNvPr id="29" name="Group 28">
            <a:extLst>
              <a:ext uri="{FF2B5EF4-FFF2-40B4-BE49-F238E27FC236}">
                <a16:creationId xmlns:a16="http://schemas.microsoft.com/office/drawing/2014/main" id="{F9740FF5-AC9B-482F-8623-0C12417FA5D8}"/>
              </a:ext>
            </a:extLst>
          </p:cNvPr>
          <p:cNvGrpSpPr/>
          <p:nvPr/>
        </p:nvGrpSpPr>
        <p:grpSpPr>
          <a:xfrm>
            <a:off x="7505631" y="2676888"/>
            <a:ext cx="3971925" cy="4051487"/>
            <a:chOff x="7280475" y="2421564"/>
            <a:chExt cx="3971925" cy="4051487"/>
          </a:xfrm>
        </p:grpSpPr>
        <p:pic>
          <p:nvPicPr>
            <p:cNvPr id="30" name="Picture 29">
              <a:extLst>
                <a:ext uri="{FF2B5EF4-FFF2-40B4-BE49-F238E27FC236}">
                  <a16:creationId xmlns:a16="http://schemas.microsoft.com/office/drawing/2014/main" id="{E8571F3D-D1CA-434D-BED9-0A6991B1240A}"/>
                </a:ext>
              </a:extLst>
            </p:cNvPr>
            <p:cNvPicPr>
              <a:picLocks noChangeAspect="1"/>
            </p:cNvPicPr>
            <p:nvPr/>
          </p:nvPicPr>
          <p:blipFill rotWithShape="1">
            <a:blip r:embed="rId4"/>
            <a:srcRect t="30837"/>
            <a:stretch/>
          </p:blipFill>
          <p:spPr>
            <a:xfrm>
              <a:off x="7280475" y="2421564"/>
              <a:ext cx="3971925" cy="4051487"/>
            </a:xfrm>
            <a:prstGeom prst="rect">
              <a:avLst/>
            </a:prstGeom>
          </p:spPr>
        </p:pic>
        <p:cxnSp>
          <p:nvCxnSpPr>
            <p:cNvPr id="31" name="Straight Arrow Connector 30">
              <a:extLst>
                <a:ext uri="{FF2B5EF4-FFF2-40B4-BE49-F238E27FC236}">
                  <a16:creationId xmlns:a16="http://schemas.microsoft.com/office/drawing/2014/main" id="{FC0E2A01-7F3B-4078-8738-0DE46C25126B}"/>
                </a:ext>
              </a:extLst>
            </p:cNvPr>
            <p:cNvCxnSpPr>
              <a:cxnSpLocks/>
            </p:cNvCxnSpPr>
            <p:nvPr/>
          </p:nvCxnSpPr>
          <p:spPr>
            <a:xfrm flipH="1">
              <a:off x="8537992" y="6155489"/>
              <a:ext cx="786064"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EBA4CA4-93EE-4657-9912-86FEA82BE3AF}"/>
                </a:ext>
              </a:extLst>
            </p:cNvPr>
            <p:cNvSpPr txBox="1"/>
            <p:nvPr/>
          </p:nvSpPr>
          <p:spPr>
            <a:xfrm>
              <a:off x="7543435" y="3476545"/>
              <a:ext cx="2488461" cy="307777"/>
            </a:xfrm>
            <a:prstGeom prst="rect">
              <a:avLst/>
            </a:prstGeom>
            <a:solidFill>
              <a:schemeClr val="tx1"/>
            </a:solid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Thuy.pham@gmail.com</a:t>
              </a:r>
            </a:p>
          </p:txBody>
        </p:sp>
      </p:grpSp>
      <p:grpSp>
        <p:nvGrpSpPr>
          <p:cNvPr id="16" name="Group 15">
            <a:extLst>
              <a:ext uri="{FF2B5EF4-FFF2-40B4-BE49-F238E27FC236}">
                <a16:creationId xmlns:a16="http://schemas.microsoft.com/office/drawing/2014/main" id="{BA41782D-FCC2-47EB-8ECD-48D088D854E6}"/>
              </a:ext>
            </a:extLst>
          </p:cNvPr>
          <p:cNvGrpSpPr/>
          <p:nvPr/>
        </p:nvGrpSpPr>
        <p:grpSpPr>
          <a:xfrm>
            <a:off x="943569" y="3803346"/>
            <a:ext cx="4452731" cy="2986085"/>
            <a:chOff x="1373496" y="2819898"/>
            <a:chExt cx="4452731" cy="2986085"/>
          </a:xfrm>
        </p:grpSpPr>
        <p:pic>
          <p:nvPicPr>
            <p:cNvPr id="27" name="Picture 26">
              <a:extLst>
                <a:ext uri="{FF2B5EF4-FFF2-40B4-BE49-F238E27FC236}">
                  <a16:creationId xmlns:a16="http://schemas.microsoft.com/office/drawing/2014/main" id="{F1281C85-D250-4256-BB53-41A80E04303D}"/>
                </a:ext>
              </a:extLst>
            </p:cNvPr>
            <p:cNvPicPr>
              <a:picLocks noChangeAspect="1"/>
            </p:cNvPicPr>
            <p:nvPr/>
          </p:nvPicPr>
          <p:blipFill rotWithShape="1">
            <a:blip r:embed="rId5"/>
            <a:srcRect l="3254" t="1408" r="9039" b="25452"/>
            <a:stretch/>
          </p:blipFill>
          <p:spPr>
            <a:xfrm>
              <a:off x="1373496" y="2819898"/>
              <a:ext cx="4452731" cy="2905065"/>
            </a:xfrm>
            <a:prstGeom prst="rect">
              <a:avLst/>
            </a:prstGeom>
          </p:spPr>
        </p:pic>
        <p:sp>
          <p:nvSpPr>
            <p:cNvPr id="28" name="Rectangle: Rounded Corners 27">
              <a:extLst>
                <a:ext uri="{FF2B5EF4-FFF2-40B4-BE49-F238E27FC236}">
                  <a16:creationId xmlns:a16="http://schemas.microsoft.com/office/drawing/2014/main" id="{15DF1278-AC6F-43C3-9EAA-DB59CADD8320}"/>
                </a:ext>
              </a:extLst>
            </p:cNvPr>
            <p:cNvSpPr/>
            <p:nvPr/>
          </p:nvSpPr>
          <p:spPr>
            <a:xfrm>
              <a:off x="2738128" y="5232536"/>
              <a:ext cx="1913044" cy="57344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3" name="Rectangle 32">
            <a:extLst>
              <a:ext uri="{FF2B5EF4-FFF2-40B4-BE49-F238E27FC236}">
                <a16:creationId xmlns:a16="http://schemas.microsoft.com/office/drawing/2014/main" id="{DE880F8F-3E30-4261-9571-776A15F0B9F6}"/>
              </a:ext>
            </a:extLst>
          </p:cNvPr>
          <p:cNvSpPr/>
          <p:nvPr/>
        </p:nvSpPr>
        <p:spPr>
          <a:xfrm>
            <a:off x="502923" y="1400450"/>
            <a:ext cx="11186153" cy="1064907"/>
          </a:xfrm>
          <a:prstGeom prst="rect">
            <a:avLst/>
          </a:prstGeom>
        </p:spPr>
        <p:txBody>
          <a:bodyPr wrap="square">
            <a:spAutoFit/>
          </a:bodyPr>
          <a:lstStyle/>
          <a:p>
            <a:pPr algn="just">
              <a:lnSpc>
                <a:spcPct val="114000"/>
              </a:lnSpc>
              <a:spcBef>
                <a:spcPts val="600"/>
              </a:spcBef>
              <a:spcAft>
                <a:spcPts val="600"/>
              </a:spcAft>
            </a:pPr>
            <a:r>
              <a:rPr lang="en-US" altLang="en-US" sz="1600" dirty="0" err="1">
                <a:latin typeface="Arial" panose="020B0604020202020204" pitchFamily="34" charset="0"/>
                <a:cs typeface="Arial" panose="020B0604020202020204" pitchFamily="34" charset="0"/>
              </a:rPr>
              <a:t>Nếu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a:t>
            </a:r>
            <a:r>
              <a:rPr lang="vi-VN" altLang="en-US" sz="1600" dirty="0">
                <a:latin typeface="Arial" panose="020B0604020202020204" pitchFamily="34" charset="0"/>
                <a:cs typeface="Arial" panose="020B0604020202020204" pitchFamily="34" charset="0"/>
              </a:rPr>
              <a:t>ư</a:t>
            </a:r>
            <a:r>
              <a:rPr lang="en-US" altLang="en-US" sz="1600" dirty="0">
                <a:latin typeface="Arial" panose="020B0604020202020204" pitchFamily="34" charset="0"/>
                <a:cs typeface="Arial" panose="020B0604020202020204" pitchFamily="34" charset="0"/>
              </a:rPr>
              <a:t>a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các</a:t>
            </a:r>
            <a:r>
              <a:rPr lang="en-US" altLang="en-US" sz="1600" dirty="0">
                <a:latin typeface="Arial" panose="020B0604020202020204" pitchFamily="34" charset="0"/>
                <a:cs typeface="Arial" panose="020B0604020202020204" pitchFamily="34" charset="0"/>
              </a:rPr>
              <a:t> email </a:t>
            </a:r>
            <a:r>
              <a:rPr lang="en-US" altLang="en-US" sz="1600" dirty="0" err="1">
                <a:latin typeface="Arial" panose="020B0604020202020204" pitchFamily="34" charset="0"/>
                <a:cs typeface="Arial" panose="020B0604020202020204" pitchFamily="34" charset="0"/>
              </a:rPr>
              <a:t>sau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đó</a:t>
            </a:r>
            <a:r>
              <a:rPr lang="en-US" altLang="en-US" sz="1600" dirty="0">
                <a:latin typeface="Arial" panose="020B0604020202020204" pitchFamily="34" charset="0"/>
                <a:cs typeface="Arial" panose="020B0604020202020204" pitchFamily="34" charset="0"/>
              </a:rPr>
              <a:t> Turnitin </a:t>
            </a:r>
            <a:r>
              <a:rPr lang="en-US" altLang="en-US" sz="1600" dirty="0" err="1">
                <a:latin typeface="Arial" panose="020B0604020202020204" pitchFamily="34" charset="0"/>
                <a:cs typeface="Arial" panose="020B0604020202020204" pitchFamily="34" charset="0"/>
              </a:rPr>
              <a:t>gửi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tới</a:t>
            </a:r>
            <a:r>
              <a:rPr lang="en-US" altLang="en-US" sz="1600" dirty="0">
                <a:latin typeface="Arial" panose="020B0604020202020204" pitchFamily="34" charset="0"/>
                <a:cs typeface="Arial" panose="020B0604020202020204" pitchFamily="34" charset="0"/>
              </a:rPr>
              <a:t> HV </a:t>
            </a:r>
            <a:r>
              <a:rPr lang="en-US" altLang="en-US" sz="1600" dirty="0" err="1">
                <a:latin typeface="Arial" panose="020B0604020202020204" pitchFamily="34" charset="0"/>
                <a:cs typeface="Arial" panose="020B0604020202020204" pitchFamily="34" charset="0"/>
              </a:rPr>
              <a:t>sẽ</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có</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dạng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như</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hình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minh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họa</a:t>
            </a:r>
            <a:r>
              <a:rPr lang="en-US" altLang="en-US" sz="1600" dirty="0">
                <a:latin typeface="Arial" panose="020B0604020202020204" pitchFamily="34" charset="0"/>
                <a:cs typeface="Arial" panose="020B0604020202020204" pitchFamily="34" charset="0"/>
              </a:rPr>
              <a:t> d</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ới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đây</a:t>
            </a:r>
            <a:r>
              <a:rPr lang="en-US" altLang="en-US" sz="1600" dirty="0">
                <a:latin typeface="Arial" panose="020B0604020202020204" pitchFamily="34" charset="0"/>
                <a:cs typeface="Arial" panose="020B0604020202020204" pitchFamily="34" charset="0"/>
              </a:rPr>
              <a:t>.</a:t>
            </a:r>
          </a:p>
          <a:p>
            <a:pPr algn="just">
              <a:lnSpc>
                <a:spcPct val="114000"/>
              </a:lnSpc>
              <a:spcBef>
                <a:spcPts val="600"/>
              </a:spcBef>
              <a:spcAft>
                <a:spcPts val="600"/>
              </a:spcAft>
            </a:pPr>
            <a:r>
              <a:rPr lang="en-US" altLang="en-US" sz="1600" dirty="0">
                <a:latin typeface="Arial" panose="020B0604020202020204" pitchFamily="34" charset="0"/>
                <a:cs typeface="Arial" panose="020B0604020202020204" pitchFamily="34" charset="0"/>
              </a:rPr>
              <a:t>Trong </a:t>
            </a:r>
            <a:r>
              <a:rPr lang="en-US" altLang="en-US" sz="1600" dirty="0" err="1">
                <a:latin typeface="Arial" panose="020B0604020202020204" pitchFamily="34" charset="0"/>
                <a:cs typeface="Arial" panose="020B0604020202020204" pitchFamily="34" charset="0"/>
              </a:rPr>
              <a:t>tr</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ờng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hợp</a:t>
            </a:r>
            <a:r>
              <a:rPr lang="en-US" altLang="en-US" sz="1600" dirty="0">
                <a:latin typeface="Arial" panose="020B0604020202020204" pitchFamily="34" charset="0"/>
                <a:cs typeface="Arial" panose="020B0604020202020204" pitchFamily="34" charset="0"/>
              </a:rPr>
              <a:t> HV </a:t>
            </a:r>
            <a:r>
              <a:rPr lang="en-US" altLang="en-US" sz="1600" dirty="0" err="1">
                <a:latin typeface="Arial" panose="020B0604020202020204" pitchFamily="34" charset="0"/>
                <a:cs typeface="Arial" panose="020B0604020202020204" pitchFamily="34" charset="0"/>
              </a:rPr>
              <a:t>không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nhận</a:t>
            </a:r>
            <a:r>
              <a:rPr lang="en-US" altLang="en-US" sz="1600" dirty="0">
                <a:latin typeface="Arial" panose="020B0604020202020204" pitchFamily="34" charset="0"/>
                <a:cs typeface="Arial" panose="020B0604020202020204" pitchFamily="34" charset="0"/>
              </a:rPr>
              <a:t> đ</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ợc</a:t>
            </a:r>
            <a:r>
              <a:rPr lang="en-US" altLang="en-US" sz="1600" dirty="0">
                <a:latin typeface="Arial" panose="020B0604020202020204" pitchFamily="34" charset="0"/>
                <a:cs typeface="Arial" panose="020B0604020202020204" pitchFamily="34" charset="0"/>
              </a:rPr>
              <a:t>/</a:t>
            </a:r>
            <a:r>
              <a:rPr lang="en-US" altLang="en-US" sz="1600" dirty="0" err="1">
                <a:latin typeface="Arial" panose="020B0604020202020204" pitchFamily="34" charset="0"/>
                <a:cs typeface="Arial" panose="020B0604020202020204" pitchFamily="34" charset="0"/>
              </a:rPr>
              <a:t>đã</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xóa</a:t>
            </a:r>
            <a:r>
              <a:rPr lang="en-US" altLang="en-US" sz="1600" dirty="0">
                <a:latin typeface="Arial" panose="020B0604020202020204" pitchFamily="34" charset="0"/>
                <a:cs typeface="Arial" panose="020B0604020202020204" pitchFamily="34" charset="0"/>
              </a:rPr>
              <a:t> email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ban </a:t>
            </a:r>
            <a:r>
              <a:rPr lang="en-US" altLang="en-US" sz="1600" dirty="0" err="1">
                <a:latin typeface="Arial" panose="020B0604020202020204" pitchFamily="34" charset="0"/>
                <a:cs typeface="Arial" panose="020B0604020202020204" pitchFamily="34" charset="0"/>
              </a:rPr>
              <a:t>đầu</a:t>
            </a:r>
            <a:r>
              <a:rPr lang="en-US" altLang="en-US" sz="1600" dirty="0">
                <a:latin typeface="Arial" panose="020B0604020202020204" pitchFamily="34" charset="0"/>
                <a:cs typeface="Arial" panose="020B0604020202020204" pitchFamily="34" charset="0"/>
              </a:rPr>
              <a:t>, HV </a:t>
            </a:r>
            <a:r>
              <a:rPr lang="en-US" altLang="en-US" sz="1600" dirty="0" err="1">
                <a:latin typeface="Arial" panose="020B0604020202020204" pitchFamily="34" charset="0"/>
                <a:cs typeface="Arial" panose="020B0604020202020204" pitchFamily="34" charset="0"/>
              </a:rPr>
              <a:t>vẫn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có</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sử</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dụng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thông</a:t>
            </a:r>
            <a:r>
              <a:rPr lang="en-US" altLang="en-US" sz="1600" dirty="0">
                <a:latin typeface="Arial" panose="020B0604020202020204" pitchFamily="34" charset="0"/>
                <a:cs typeface="Arial" panose="020B0604020202020204" pitchFamily="34" charset="0"/>
              </a:rPr>
              <a:t> tin </a:t>
            </a:r>
            <a:r>
              <a:rPr lang="en-US" altLang="en-US" sz="1600" dirty="0" err="1">
                <a:latin typeface="Arial" panose="020B0604020202020204" pitchFamily="34" charset="0"/>
                <a:cs typeface="Arial" panose="020B0604020202020204" pitchFamily="34" charset="0"/>
              </a:rPr>
              <a:t>có</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trong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các</a:t>
            </a:r>
            <a:r>
              <a:rPr lang="en-US" altLang="en-US" sz="1600" dirty="0">
                <a:latin typeface="Arial" panose="020B0604020202020204" pitchFamily="34" charset="0"/>
                <a:cs typeface="Arial" panose="020B0604020202020204" pitchFamily="34" charset="0"/>
              </a:rPr>
              <a:t> email t</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ơng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tự</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như</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mẫu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bên</a:t>
            </a:r>
            <a:r>
              <a:rPr lang="en-US" altLang="en-US" sz="1600" dirty="0">
                <a:latin typeface="Arial" panose="020B0604020202020204" pitchFamily="34" charset="0"/>
                <a:cs typeface="Arial" panose="020B0604020202020204" pitchFamily="34" charset="0"/>
              </a:rPr>
              <a:t> d</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ới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bình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ờng</a:t>
            </a:r>
            <a:r>
              <a:rPr lang="en-US" altLang="en-US" sz="1600" dirty="0">
                <a:latin typeface="Arial" panose="020B0604020202020204" pitchFamily="34" charset="0"/>
                <a:cs typeface="Arial" panose="020B0604020202020204" pitchFamily="34" charset="0"/>
              </a:rPr>
              <a:t>.</a:t>
            </a:r>
          </a:p>
        </p:txBody>
      </p:sp>
      <p:sp>
        <p:nvSpPr>
          <p:cNvPr id="35" name="Rectangle 34">
            <a:extLst>
              <a:ext uri="{FF2B5EF4-FFF2-40B4-BE49-F238E27FC236}">
                <a16:creationId xmlns:a16="http://schemas.microsoft.com/office/drawing/2014/main" id="{1183E79A-10A8-4B14-A3B8-9F3B67DFCCB2}"/>
              </a:ext>
            </a:extLst>
          </p:cNvPr>
          <p:cNvSpPr/>
          <p:nvPr/>
        </p:nvSpPr>
        <p:spPr>
          <a:xfrm>
            <a:off x="461357" y="2708093"/>
            <a:ext cx="6752421" cy="1345625"/>
          </a:xfrm>
          <a:prstGeom prst="rect">
            <a:avLst/>
          </a:prstGeom>
        </p:spPr>
        <p:txBody>
          <a:bodyPr wrap="square">
            <a:spAutoFit/>
          </a:bodyPr>
          <a:lstStyle/>
          <a:p>
            <a:pPr algn="just">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SV click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ờng</a:t>
            </a:r>
            <a:r>
              <a:rPr lang="en-US" sz="1600" dirty="0">
                <a:latin typeface="Arial" panose="020B0604020202020204" pitchFamily="34" charset="0"/>
                <a:ea typeface="Times New Roman" panose="02020603050405020304" pitchFamily="18" charset="0"/>
                <a:cs typeface="Arial" panose="020B0604020202020204" pitchFamily="34" charset="0"/>
              </a:rPr>
              <a:t> link </a:t>
            </a:r>
            <a:r>
              <a:rPr lang="en-US" sz="1600" b="1" dirty="0">
                <a:latin typeface="Arial" panose="020B0604020202020204" pitchFamily="34" charset="0"/>
                <a:ea typeface="Times New Roman" panose="02020603050405020304" pitchFamily="18" charset="0"/>
                <a:cs typeface="Arial" panose="020B0604020202020204" pitchFamily="34" charset="0"/>
              </a:rPr>
              <a:t>“Create Your Password”, </a:t>
            </a:r>
            <a:r>
              <a:rPr lang="en-US" altLang="en-US" sz="1600" dirty="0" err="1">
                <a:latin typeface="Arial" panose="020B0604020202020204" pitchFamily="34" charset="0"/>
                <a:cs typeface="Arial" panose="020B0604020202020204" pitchFamily="34" charset="0"/>
              </a:rPr>
              <a:t>Cửa</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sổ</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hiện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ra</a:t>
            </a:r>
            <a:r>
              <a:rPr lang="en-US" altLang="en-US" sz="1600" dirty="0">
                <a:latin typeface="Arial" panose="020B0604020202020204" pitchFamily="34" charset="0"/>
                <a:cs typeface="Arial" panose="020B0604020202020204" pitchFamily="34" charset="0"/>
              </a:rPr>
              <a:t>, ng</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ời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dùng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điền</a:t>
            </a:r>
            <a:r>
              <a:rPr lang="en-US" altLang="en-US" sz="1600" dirty="0">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Email</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và</a:t>
            </a:r>
            <a:r>
              <a:rPr lang="en-US" altLang="en-US" sz="1600" dirty="0">
                <a:latin typeface="Arial" panose="020B0604020202020204" pitchFamily="34" charset="0"/>
                <a:cs typeface="Arial" panose="020B0604020202020204" pitchFamily="34" charset="0"/>
              </a:rPr>
              <a:t> copy-paste </a:t>
            </a:r>
            <a:r>
              <a:rPr lang="en-US" altLang="en-US" sz="1600" b="1" dirty="0" err="1">
                <a:latin typeface="Arial" panose="020B0604020202020204" pitchFamily="34" charset="0"/>
                <a:cs typeface="Arial" panose="020B0604020202020204" pitchFamily="34" charset="0"/>
              </a:rPr>
              <a:t>Họ</a:t>
            </a:r>
            <a:r>
              <a:rPr lang="en-US" altLang="en-US" sz="1600" b="1"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đ</a:t>
            </a:r>
            <a:r>
              <a:rPr lang="vi-VN" altLang="en-US" sz="1600" dirty="0">
                <a:latin typeface="Arial" panose="020B0604020202020204" pitchFamily="34" charset="0"/>
                <a:cs typeface="Arial" panose="020B0604020202020204" pitchFamily="34" charset="0"/>
              </a:rPr>
              <a:t>ư</a:t>
            </a:r>
            <a:r>
              <a:rPr lang="en-GB" altLang="en-US" sz="1600" dirty="0" err="1">
                <a:latin typeface="Arial" panose="020B0604020202020204" pitchFamily="34" charset="0"/>
                <a:cs typeface="Arial" panose="020B0604020202020204" pitchFamily="34" charset="0"/>
              </a:rPr>
              <a:t>ợc</a:t>
            </a:r>
            <a:r>
              <a:rPr lang="en-GB" altLang="en-US" sz="1600" dirty="0">
                <a:latin typeface="Arial" panose="020B0604020202020204" pitchFamily="34" charset="0"/>
                <a:cs typeface="Arial" panose="020B0604020202020204" pitchFamily="34" charset="0"/>
              </a:rPr>
              <a:t> </a:t>
            </a:r>
            <a:r>
              <a:rPr lang="en-GB" altLang="en-US" sz="1600" dirty="0" err="1">
                <a:latin typeface="Arial" panose="020B0604020202020204" pitchFamily="34" charset="0"/>
                <a:cs typeface="Arial" panose="020B0604020202020204" pitchFamily="34" charset="0"/>
              </a:rPr>
              <a:t>nêu</a:t>
            </a:r>
            <a:r>
              <a:rPr lang="en-GB"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trong</a:t>
            </a:r>
            <a:r>
              <a:rPr lang="en-US" altLang="en-US" sz="1600" dirty="0">
                <a:latin typeface="Arial" panose="020B0604020202020204" pitchFamily="34"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email “</a:t>
            </a:r>
            <a:r>
              <a:rPr lang="en-GB" sz="1600" b="1" dirty="0">
                <a:latin typeface="Arial" panose="020B0604020202020204" pitchFamily="34" charset="0"/>
                <a:ea typeface="Times New Roman" panose="02020603050405020304" pitchFamily="18" charset="0"/>
                <a:cs typeface="Arial" panose="020B0604020202020204" pitchFamily="34" charset="0"/>
              </a:rPr>
              <a:t>Turnitin No Reply</a:t>
            </a:r>
            <a:r>
              <a:rPr lang="en-US" sz="1600" dirty="0">
                <a:latin typeface="Arial" panose="020B0604020202020204" pitchFamily="34" charset="0"/>
                <a:ea typeface="Times New Roman" panose="02020603050405020304" pitchFamily="18" charset="0"/>
                <a:cs typeface="Arial" panose="020B0604020202020204" pitchFamily="34" charset="0"/>
              </a:rPr>
              <a:t>”</a:t>
            </a:r>
            <a:r>
              <a:rPr lang="en-US" altLang="en-US" sz="1600" b="1"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a:t>
            </a:r>
          </a:p>
          <a:p>
            <a:pPr algn="just">
              <a:lnSpc>
                <a:spcPct val="114000"/>
              </a:lnSpc>
              <a:spcBef>
                <a:spcPts val="600"/>
              </a:spcBef>
              <a:spcAft>
                <a:spcPts val="600"/>
              </a:spcAft>
            </a:pPr>
            <a:endParaRPr lang="en-US" altLang="en-US"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6DE9AE9-559E-4A0D-A658-1259277D09CF}"/>
              </a:ext>
            </a:extLst>
          </p:cNvPr>
          <p:cNvSpPr txBox="1"/>
          <p:nvPr/>
        </p:nvSpPr>
        <p:spPr>
          <a:xfrm>
            <a:off x="1196175" y="4905279"/>
            <a:ext cx="846707" cy="253916"/>
          </a:xfrm>
          <a:prstGeom prst="rect">
            <a:avLst/>
          </a:prstGeom>
          <a:solidFill>
            <a:schemeClr val="tx1"/>
          </a:solidFill>
        </p:spPr>
        <p:txBody>
          <a:bodyPr wrap="none" rtlCol="0">
            <a:spAutoFit/>
          </a:bodyPr>
          <a:lstStyle/>
          <a:p>
            <a:r>
              <a:rPr lang="en-US" sz="1050" b="1" dirty="0">
                <a:solidFill>
                  <a:schemeClr val="tx1">
                    <a:lumMod val="50000"/>
                  </a:schemeClr>
                </a:solidFill>
              </a:rPr>
              <a:t>Thuy Pham</a:t>
            </a:r>
          </a:p>
        </p:txBody>
      </p:sp>
      <p:sp>
        <p:nvSpPr>
          <p:cNvPr id="17" name="TextBox 16">
            <a:extLst>
              <a:ext uri="{FF2B5EF4-FFF2-40B4-BE49-F238E27FC236}">
                <a16:creationId xmlns:a16="http://schemas.microsoft.com/office/drawing/2014/main" id="{4E734DE3-8365-4A07-B644-B43AE7632EAE}"/>
              </a:ext>
            </a:extLst>
          </p:cNvPr>
          <p:cNvSpPr txBox="1"/>
          <p:nvPr/>
        </p:nvSpPr>
        <p:spPr>
          <a:xfrm>
            <a:off x="7768591" y="4671099"/>
            <a:ext cx="704039" cy="338554"/>
          </a:xfrm>
          <a:prstGeom prst="rect">
            <a:avLst/>
          </a:prstGeom>
          <a:solidFill>
            <a:srgbClr val="FBF8DB"/>
          </a:solidFill>
        </p:spPr>
        <p:txBody>
          <a:bodyPr wrap="none" rtlCol="0">
            <a:spAutoFit/>
          </a:bodyPr>
          <a:lstStyle/>
          <a:p>
            <a:r>
              <a:rPr lang="en-US" sz="1600" b="1" dirty="0">
                <a:solidFill>
                  <a:schemeClr val="bg1">
                    <a:lumMod val="90000"/>
                    <a:lumOff val="10000"/>
                  </a:schemeClr>
                </a:solidFill>
              </a:rPr>
              <a:t>Pham</a:t>
            </a:r>
          </a:p>
        </p:txBody>
      </p:sp>
    </p:spTree>
    <p:extLst>
      <p:ext uri="{BB962C8B-B14F-4D97-AF65-F5344CB8AC3E}">
        <p14:creationId xmlns:p14="http://schemas.microsoft.com/office/powerpoint/2010/main" val="338171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6848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sp>
        <p:nvSpPr>
          <p:cNvPr id="15" name="Rectangle 14">
            <a:extLst>
              <a:ext uri="{FF2B5EF4-FFF2-40B4-BE49-F238E27FC236}">
                <a16:creationId xmlns:a16="http://schemas.microsoft.com/office/drawing/2014/main" id="{12B05DAB-98AF-4D32-B3C7-F7B3AF195F90}"/>
              </a:ext>
            </a:extLst>
          </p:cNvPr>
          <p:cNvSpPr/>
          <p:nvPr/>
        </p:nvSpPr>
        <p:spPr>
          <a:xfrm>
            <a:off x="969818" y="2575959"/>
            <a:ext cx="10252364" cy="2202847"/>
          </a:xfrm>
          <a:prstGeom prst="rect">
            <a:avLst/>
          </a:prstGeom>
        </p:spPr>
        <p:txBody>
          <a:bodyPr wrap="square">
            <a:spAutoFit/>
          </a:bodyPr>
          <a:lstStyle/>
          <a:p>
            <a:pPr algn="just">
              <a:lnSpc>
                <a:spcPct val="114000"/>
              </a:lnSpc>
              <a:spcBef>
                <a:spcPts val="600"/>
              </a:spcBef>
              <a:spcAft>
                <a:spcPts val="600"/>
              </a:spcAft>
            </a:pPr>
            <a:r>
              <a:rPr lang="en-US" altLang="en-US" sz="2400" b="1" dirty="0">
                <a:latin typeface="Arial" panose="020B0604020202020204" pitchFamily="34" charset="0"/>
                <a:cs typeface="Arial" panose="020B0604020202020204" pitchFamily="34" charset="0"/>
              </a:rPr>
              <a:t>*** </a:t>
            </a:r>
            <a:r>
              <a:rPr lang="en-US" altLang="en-US" sz="2400" b="1" i="1" dirty="0" err="1">
                <a:latin typeface="Arial" panose="020B0604020202020204" pitchFamily="34" charset="0"/>
                <a:cs typeface="Arial" panose="020B0604020202020204" pitchFamily="34" charset="0"/>
              </a:rPr>
              <a:t>Lưu</a:t>
            </a:r>
            <a:r>
              <a:rPr lang="en-US" altLang="en-US" sz="2400" b="1" i="1" dirty="0">
                <a:latin typeface="Arial" panose="020B0604020202020204" pitchFamily="34" charset="0"/>
                <a:cs typeface="Arial" panose="020B0604020202020204" pitchFamily="34" charset="0"/>
              </a:rPr>
              <a:t> ý: </a:t>
            </a:r>
            <a:r>
              <a:rPr lang="en-US" altLang="en-US" sz="2400" b="1" dirty="0">
                <a:latin typeface="Arial" panose="020B0604020202020204" pitchFamily="34" charset="0"/>
                <a:cs typeface="Arial" panose="020B0604020202020204" pitchFamily="34" charset="0"/>
              </a:rPr>
              <a:t>Quy </a:t>
            </a:r>
            <a:r>
              <a:rPr lang="en-US" altLang="en-US" sz="2400" b="1" dirty="0" err="1">
                <a:latin typeface="Arial" panose="020B0604020202020204" pitchFamily="34" charset="0"/>
                <a:cs typeface="Arial" panose="020B0604020202020204" pitchFamily="34" charset="0"/>
              </a:rPr>
              <a:t>cách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đặt</a:t>
            </a:r>
            <a:r>
              <a:rPr lang="en-US" altLang="en-US" sz="2400" b="1" dirty="0">
                <a:latin typeface="Arial" panose="020B0604020202020204" pitchFamily="34" charset="0"/>
                <a:cs typeface="Arial" panose="020B0604020202020204" pitchFamily="34" charset="0"/>
              </a:rPr>
              <a:t> Last name – </a:t>
            </a:r>
            <a:r>
              <a:rPr lang="en-US" altLang="en-US" sz="2400" b="1" dirty="0" err="1">
                <a:latin typeface="Arial" panose="020B0604020202020204" pitchFamily="34" charset="0"/>
                <a:cs typeface="Arial" panose="020B0604020202020204" pitchFamily="34" charset="0"/>
              </a:rPr>
              <a:t>Họ</a:t>
            </a:r>
            <a:r>
              <a:rPr lang="en-US" altLang="en-US" sz="2400" b="1"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a:t>
            </a:r>
            <a:r>
              <a:rPr lang="vi-VN" altLang="en-US" sz="2400" dirty="0">
                <a:latin typeface="Arial" panose="020B0604020202020204" pitchFamily="34" charset="0"/>
                <a:cs typeface="Arial" panose="020B0604020202020204" pitchFamily="34" charset="0"/>
              </a:rPr>
              <a:t>ư</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sau</a:t>
            </a:r>
            <a:r>
              <a:rPr lang="en-US" altLang="en-US" sz="2400" dirty="0">
                <a:latin typeface="Arial" panose="020B0604020202020204" pitchFamily="34" charset="0"/>
                <a:cs typeface="Arial" panose="020B0604020202020204" pitchFamily="34" charset="0"/>
              </a:rPr>
              <a:t>:</a:t>
            </a:r>
          </a:p>
          <a:p>
            <a:pPr marL="457200" indent="-457200" algn="just">
              <a:lnSpc>
                <a:spcPct val="114000"/>
              </a:lnSpc>
              <a:spcBef>
                <a:spcPts val="600"/>
              </a:spcBef>
              <a:spcAft>
                <a:spcPts val="600"/>
              </a:spcAft>
              <a:buAutoNum type="arabicPeriod"/>
            </a:pPr>
            <a:r>
              <a:rPr lang="en-US" altLang="en-US" sz="2400" b="1" dirty="0">
                <a:latin typeface="Arial" panose="020B0604020202020204" pitchFamily="34" charset="0"/>
                <a:cs typeface="Arial" panose="020B0604020202020204" pitchFamily="34" charset="0"/>
              </a:rPr>
              <a:t>Last name = </a:t>
            </a:r>
            <a:r>
              <a:rPr lang="en-US" altLang="en-US" sz="2400" b="1" dirty="0" err="1">
                <a:latin typeface="Arial" panose="020B0604020202020204" pitchFamily="34" charset="0"/>
                <a:cs typeface="Arial" panose="020B0604020202020204" pitchFamily="34" charset="0"/>
              </a:rPr>
              <a:t>Họ</a:t>
            </a:r>
            <a:r>
              <a:rPr lang="en-US" altLang="en-US" sz="2400" b="1"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Tiếng</a:t>
            </a:r>
            <a:r>
              <a:rPr lang="en-US" altLang="en-US" sz="2400" dirty="0">
                <a:latin typeface="Arial" panose="020B0604020202020204" pitchFamily="34" charset="0"/>
                <a:cs typeface="Arial" panose="020B0604020202020204" pitchFamily="34" charset="0"/>
              </a:rPr>
              <a:t> Việt </a:t>
            </a:r>
            <a:r>
              <a:rPr lang="en-US" altLang="en-US" sz="2400" dirty="0" err="1">
                <a:latin typeface="Arial" panose="020B0604020202020204" pitchFamily="34" charset="0"/>
                <a:cs typeface="Arial" panose="020B0604020202020204" pitchFamily="34" charset="0"/>
              </a:rPr>
              <a:t>thông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a:t>
            </a:r>
            <a:r>
              <a:rPr lang="vi-VN" altLang="en-US" sz="2400" dirty="0">
                <a:latin typeface="Arial" panose="020B0604020202020204" pitchFamily="34" charset="0"/>
                <a:cs typeface="Arial" panose="020B0604020202020204" pitchFamily="34" charset="0"/>
              </a:rPr>
              <a:t>ư</a:t>
            </a:r>
            <a:r>
              <a:rPr lang="en-US" altLang="en-US" sz="2400" dirty="0" err="1">
                <a:latin typeface="Arial" panose="020B0604020202020204" pitchFamily="34" charset="0"/>
                <a:cs typeface="Arial" panose="020B0604020202020204" pitchFamily="34" charset="0"/>
              </a:rPr>
              <a:t>ờng</a:t>
            </a:r>
            <a:endParaRPr lang="en-US" altLang="en-US" sz="2400" dirty="0">
              <a:latin typeface="Arial" panose="020B0604020202020204" pitchFamily="34" charset="0"/>
              <a:cs typeface="Arial" panose="020B0604020202020204" pitchFamily="34" charset="0"/>
            </a:endParaRPr>
          </a:p>
          <a:p>
            <a:pPr marL="457200" indent="-457200" algn="just">
              <a:lnSpc>
                <a:spcPct val="114000"/>
              </a:lnSpc>
              <a:spcBef>
                <a:spcPts val="600"/>
              </a:spcBef>
              <a:spcAft>
                <a:spcPts val="600"/>
              </a:spcAft>
              <a:buAutoNum type="arabicPeriod"/>
            </a:pPr>
            <a:r>
              <a:rPr lang="en-US" altLang="en-US" sz="2400" b="1" dirty="0">
                <a:latin typeface="Arial" panose="020B0604020202020204" pitchFamily="34" charset="0"/>
                <a:cs typeface="Arial" panose="020B0604020202020204" pitchFamily="34" charset="0"/>
              </a:rPr>
              <a:t>First name: </a:t>
            </a:r>
            <a:r>
              <a:rPr lang="en-US" altLang="en-US" sz="2400" b="1" dirty="0" err="1">
                <a:latin typeface="Arial" panose="020B0604020202020204" pitchFamily="34" charset="0"/>
                <a:cs typeface="Arial" panose="020B0604020202020204" pitchFamily="34" charset="0"/>
              </a:rPr>
              <a:t>Tên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đệm</a:t>
            </a:r>
            <a:r>
              <a:rPr lang="en-US" altLang="en-US" sz="2400" b="1" dirty="0">
                <a:latin typeface="Arial" panose="020B0604020202020204" pitchFamily="34" charset="0"/>
                <a:cs typeface="Arial" panose="020B0604020202020204" pitchFamily="34" charset="0"/>
              </a:rPr>
              <a:t> + </a:t>
            </a:r>
            <a:r>
              <a:rPr lang="en-US" altLang="en-US" sz="2400" b="1" dirty="0" err="1">
                <a:latin typeface="Arial" panose="020B0604020202020204" pitchFamily="34" charset="0"/>
                <a:cs typeface="Arial" panose="020B0604020202020204" pitchFamily="34" charset="0"/>
              </a:rPr>
              <a:t>Tên</a:t>
            </a:r>
            <a:endParaRPr lang="en-US" altLang="en-US" sz="2400" b="1" dirty="0">
              <a:latin typeface="Arial" panose="020B0604020202020204" pitchFamily="34" charset="0"/>
              <a:cs typeface="Arial" panose="020B0604020202020204" pitchFamily="34" charset="0"/>
            </a:endParaRPr>
          </a:p>
          <a:p>
            <a:pPr marL="457200" indent="-457200" algn="just">
              <a:lnSpc>
                <a:spcPct val="114000"/>
              </a:lnSpc>
              <a:spcBef>
                <a:spcPts val="600"/>
              </a:spcBef>
              <a:spcAft>
                <a:spcPts val="600"/>
              </a:spcAft>
              <a:buAutoNum type="arabicPeriod"/>
            </a:pPr>
            <a:r>
              <a:rPr lang="en-US" altLang="en-US" sz="2400" b="1" dirty="0" err="1">
                <a:latin typeface="Arial" panose="020B0604020202020204" pitchFamily="34" charset="0"/>
                <a:cs typeface="Arial" panose="020B0604020202020204" pitchFamily="34" charset="0"/>
              </a:rPr>
              <a:t>Tiếng</a:t>
            </a:r>
            <a:r>
              <a:rPr lang="en-US" altLang="en-US" sz="2400" b="1" dirty="0">
                <a:latin typeface="Arial" panose="020B0604020202020204" pitchFamily="34" charset="0"/>
                <a:cs typeface="Arial" panose="020B0604020202020204" pitchFamily="34" charset="0"/>
              </a:rPr>
              <a:t> Việt </a:t>
            </a:r>
            <a:r>
              <a:rPr lang="en-US" altLang="en-US" sz="2400" b="1" dirty="0" err="1">
                <a:latin typeface="Arial" panose="020B0604020202020204" pitchFamily="34" charset="0"/>
                <a:cs typeface="Arial" panose="020B0604020202020204" pitchFamily="34" charset="0"/>
              </a:rPr>
              <a:t>không</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dấu</a:t>
            </a:r>
            <a:endParaRPr lang="en-US"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86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981398"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sp>
        <p:nvSpPr>
          <p:cNvPr id="2" name="Rectangle 1">
            <a:extLst>
              <a:ext uri="{FF2B5EF4-FFF2-40B4-BE49-F238E27FC236}">
                <a16:creationId xmlns:a16="http://schemas.microsoft.com/office/drawing/2014/main" id="{9B4DE4EC-9370-418B-8F06-9EB09B60EECE}"/>
              </a:ext>
            </a:extLst>
          </p:cNvPr>
          <p:cNvSpPr/>
          <p:nvPr/>
        </p:nvSpPr>
        <p:spPr>
          <a:xfrm>
            <a:off x="568460" y="1403727"/>
            <a:ext cx="11200948" cy="653769"/>
          </a:xfrm>
          <a:prstGeom prst="rect">
            <a:avLst/>
          </a:prstGeom>
        </p:spPr>
        <p:txBody>
          <a:bodyPr wrap="square">
            <a:spAutoFit/>
          </a:bodyPr>
          <a:lstStyle/>
          <a:p>
            <a:pPr algn="just">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HV </a:t>
            </a:r>
            <a:r>
              <a:rPr lang="en-US" sz="1600" dirty="0" err="1">
                <a:latin typeface="Arial" panose="020B0604020202020204" pitchFamily="34" charset="0"/>
                <a:ea typeface="Times New Roman" panose="02020603050405020304" pitchFamily="18" charset="0"/>
                <a:cs typeface="Arial" panose="020B0604020202020204" pitchFamily="34" charset="0"/>
              </a:rPr>
              <a:t>sẽ</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nhận</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ợc</a:t>
            </a:r>
            <a:r>
              <a:rPr lang="en-US" sz="1600" dirty="0">
                <a:latin typeface="Arial" panose="020B0604020202020204" pitchFamily="34" charset="0"/>
                <a:ea typeface="Times New Roman" panose="02020603050405020304" pitchFamily="18" charset="0"/>
                <a:cs typeface="Arial" panose="020B0604020202020204" pitchFamily="34" charset="0"/>
              </a:rPr>
              <a:t> email </a:t>
            </a:r>
            <a:r>
              <a:rPr lang="en-US" sz="1600" dirty="0" err="1">
                <a:latin typeface="Arial" panose="020B0604020202020204" pitchFamily="34" charset="0"/>
                <a:ea typeface="Times New Roman" panose="02020603050405020304" pitchFamily="18" charset="0"/>
                <a:cs typeface="Arial" panose="020B0604020202020204" pitchFamily="34" charset="0"/>
              </a:rPr>
              <a:t>yêu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cầu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thực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t</a:t>
            </a:r>
            <a:r>
              <a:rPr lang="en-GB" sz="1600" dirty="0">
                <a:latin typeface="Arial" panose="020B0604020202020204" pitchFamily="34" charset="0"/>
                <a:ea typeface="Times New Roman" panose="02020603050405020304" pitchFamily="18" charset="0"/>
                <a:cs typeface="Arial" panose="020B0604020202020204" pitchFamily="34" charset="0"/>
              </a:rPr>
              <a:t>ừ </a:t>
            </a:r>
            <a:r>
              <a:rPr lang="en-US" sz="1600" dirty="0">
                <a:latin typeface="Arial" panose="020B0604020202020204" pitchFamily="34" charset="0"/>
                <a:ea typeface="Times New Roman" panose="02020603050405020304" pitchFamily="18" charset="0"/>
                <a:cs typeface="Arial" panose="020B0604020202020204" pitchFamily="34" charset="0"/>
              </a:rPr>
              <a:t>Turnitin </a:t>
            </a:r>
            <a:r>
              <a:rPr lang="en-US" sz="1600" dirty="0" err="1">
                <a:latin typeface="Arial" panose="020B0604020202020204" pitchFamily="34" charset="0"/>
                <a:ea typeface="Times New Roman" panose="02020603050405020304" pitchFamily="18" charset="0"/>
                <a:cs typeface="Arial" panose="020B0604020202020204" pitchFamily="34" charset="0"/>
              </a:rPr>
              <a:t>gửi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Mở</a:t>
            </a:r>
            <a:r>
              <a:rPr lang="en-US" sz="1600" dirty="0">
                <a:latin typeface="Arial" panose="020B0604020202020204" pitchFamily="34" charset="0"/>
                <a:ea typeface="Times New Roman" panose="02020603050405020304" pitchFamily="18" charset="0"/>
                <a:cs typeface="Arial" panose="020B0604020202020204" pitchFamily="34" charset="0"/>
              </a:rPr>
              <a:t> email </a:t>
            </a:r>
            <a:r>
              <a:rPr lang="en-US" sz="1600" b="1" dirty="0">
                <a:latin typeface="Arial" panose="020B0604020202020204" pitchFamily="34" charset="0"/>
                <a:ea typeface="Times New Roman" panose="02020603050405020304" pitchFamily="18" charset="0"/>
                <a:cs typeface="Arial" panose="020B0604020202020204" pitchFamily="34" charset="0"/>
              </a:rPr>
              <a:t>“Create Your Turnitin Password”</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nhấp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chuột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vào</a:t>
            </a:r>
            <a:r>
              <a:rPr lang="en-US" altLang="en-US" sz="1600" dirty="0">
                <a:latin typeface="Arial" panose="020B0604020202020204" pitchFamily="34" charset="0"/>
                <a:cs typeface="Arial" panose="020B0604020202020204" pitchFamily="34" charset="0"/>
              </a:rPr>
              <a:t> </a:t>
            </a:r>
            <a:r>
              <a:rPr lang="en-US" altLang="en-US" sz="1600" b="1" u="sng" dirty="0">
                <a:latin typeface="Arial" panose="020B0604020202020204" pitchFamily="34" charset="0"/>
                <a:cs typeface="Arial" panose="020B0604020202020204" pitchFamily="34" charset="0"/>
              </a:rPr>
              <a:t>here</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bắt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đầu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xác</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thực</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Hệ</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thống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sẽ</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chuyển</a:t>
            </a:r>
            <a:r>
              <a:rPr lang="en-US" altLang="en-US" sz="1600" dirty="0">
                <a:latin typeface="Arial" panose="020B0604020202020204" pitchFamily="34" charset="0"/>
                <a:cs typeface="Arial" panose="020B0604020202020204" pitchFamily="34" charset="0"/>
              </a:rPr>
              <a:t> </a:t>
            </a:r>
            <a:r>
              <a:rPr lang="en-GB" altLang="en-US" sz="1600" dirty="0">
                <a:latin typeface="Arial" panose="020B0604020202020204" pitchFamily="34" charset="0"/>
                <a:cs typeface="Arial" panose="020B0604020202020204" pitchFamily="34" charset="0"/>
              </a:rPr>
              <a:t>sang </a:t>
            </a:r>
            <a:r>
              <a:rPr lang="en-US" altLang="en-US" sz="1600" dirty="0" err="1">
                <a:latin typeface="Arial" panose="020B0604020202020204" pitchFamily="34" charset="0"/>
                <a:cs typeface="Arial" panose="020B0604020202020204" pitchFamily="34" charset="0"/>
              </a:rPr>
              <a:t>cửa</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sổ</a:t>
            </a:r>
            <a:r>
              <a:rPr lang="en-US" altLang="en-US" sz="1600" dirty="0">
                <a:latin typeface="Arial" panose="020B0604020202020204" pitchFamily="34" charset="0"/>
                <a:cs typeface="Arial" panose="020B0604020202020204" pitchFamily="34" charset="0"/>
              </a:rPr>
              <a:t> </a:t>
            </a:r>
            <a:r>
              <a:rPr lang="en-US" altLang="en-US" sz="1600" b="1" dirty="0" err="1">
                <a:latin typeface="Arial" panose="020B0604020202020204" pitchFamily="34" charset="0"/>
                <a:cs typeface="Arial" panose="020B0604020202020204" pitchFamily="34" charset="0"/>
              </a:rPr>
              <a:t>Creat</a:t>
            </a:r>
            <a:r>
              <a:rPr lang="en-US" altLang="en-US" sz="1600" b="1" dirty="0">
                <a:latin typeface="Arial" panose="020B0604020202020204" pitchFamily="34" charset="0"/>
                <a:cs typeface="Arial" panose="020B0604020202020204" pitchFamily="34" charset="0"/>
              </a:rPr>
              <a:t> Your Password</a:t>
            </a:r>
            <a:r>
              <a:rPr lang="en-US" altLang="en-US" sz="16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9EE3A157-D814-4079-A2F9-4AB4A3F7465A}"/>
              </a:ext>
            </a:extLst>
          </p:cNvPr>
          <p:cNvPicPr>
            <a:picLocks noChangeAspect="1"/>
          </p:cNvPicPr>
          <p:nvPr/>
        </p:nvPicPr>
        <p:blipFill rotWithShape="1">
          <a:blip r:embed="rId4"/>
          <a:srcRect l="1573" t="5469" r="2404" b="11271"/>
          <a:stretch/>
        </p:blipFill>
        <p:spPr>
          <a:xfrm>
            <a:off x="700107" y="3401235"/>
            <a:ext cx="4661602" cy="1659215"/>
          </a:xfrm>
          <a:prstGeom prst="rect">
            <a:avLst/>
          </a:prstGeom>
        </p:spPr>
      </p:pic>
      <p:pic>
        <p:nvPicPr>
          <p:cNvPr id="8" name="Picture 7">
            <a:extLst>
              <a:ext uri="{FF2B5EF4-FFF2-40B4-BE49-F238E27FC236}">
                <a16:creationId xmlns:a16="http://schemas.microsoft.com/office/drawing/2014/main" id="{5BCA19BD-627D-4A42-94E3-7242D37AFAD1}"/>
              </a:ext>
            </a:extLst>
          </p:cNvPr>
          <p:cNvPicPr>
            <a:picLocks noChangeAspect="1"/>
          </p:cNvPicPr>
          <p:nvPr/>
        </p:nvPicPr>
        <p:blipFill>
          <a:blip r:embed="rId5"/>
          <a:stretch>
            <a:fillRect/>
          </a:stretch>
        </p:blipFill>
        <p:spPr>
          <a:xfrm>
            <a:off x="700107" y="5303942"/>
            <a:ext cx="4652822" cy="1308058"/>
          </a:xfrm>
          <a:prstGeom prst="rect">
            <a:avLst/>
          </a:prstGeom>
        </p:spPr>
      </p:pic>
      <p:pic>
        <p:nvPicPr>
          <p:cNvPr id="13" name="Picture 12">
            <a:extLst>
              <a:ext uri="{FF2B5EF4-FFF2-40B4-BE49-F238E27FC236}">
                <a16:creationId xmlns:a16="http://schemas.microsoft.com/office/drawing/2014/main" id="{AC3BC242-3036-4BDF-8816-D7FB2B22C305}"/>
              </a:ext>
            </a:extLst>
          </p:cNvPr>
          <p:cNvPicPr>
            <a:picLocks noChangeAspect="1"/>
          </p:cNvPicPr>
          <p:nvPr/>
        </p:nvPicPr>
        <p:blipFill>
          <a:blip r:embed="rId6"/>
          <a:stretch>
            <a:fillRect/>
          </a:stretch>
        </p:blipFill>
        <p:spPr>
          <a:xfrm>
            <a:off x="6457953" y="2268600"/>
            <a:ext cx="4991100" cy="4343400"/>
          </a:xfrm>
          <a:prstGeom prst="rect">
            <a:avLst/>
          </a:prstGeom>
        </p:spPr>
      </p:pic>
      <p:sp>
        <p:nvSpPr>
          <p:cNvPr id="14" name="Rectangle: Rounded Corners 13">
            <a:extLst>
              <a:ext uri="{FF2B5EF4-FFF2-40B4-BE49-F238E27FC236}">
                <a16:creationId xmlns:a16="http://schemas.microsoft.com/office/drawing/2014/main" id="{5A16FA7A-A554-487F-BE44-62383DB28A98}"/>
              </a:ext>
            </a:extLst>
          </p:cNvPr>
          <p:cNvSpPr/>
          <p:nvPr/>
        </p:nvSpPr>
        <p:spPr>
          <a:xfrm>
            <a:off x="3379643" y="5549451"/>
            <a:ext cx="442913" cy="29197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12C511-66F4-4941-A7CF-55B6F9CD1999}"/>
              </a:ext>
            </a:extLst>
          </p:cNvPr>
          <p:cNvSpPr/>
          <p:nvPr/>
        </p:nvSpPr>
        <p:spPr>
          <a:xfrm>
            <a:off x="568460" y="2223256"/>
            <a:ext cx="4793249" cy="934487"/>
          </a:xfrm>
          <a:prstGeom prst="rect">
            <a:avLst/>
          </a:prstGeom>
        </p:spPr>
        <p:txBody>
          <a:bodyPr wrap="square">
            <a:spAutoFit/>
          </a:bodyPr>
          <a:lstStyle/>
          <a:p>
            <a:pPr algn="just">
              <a:lnSpc>
                <a:spcPct val="114000"/>
              </a:lnSpc>
              <a:spcBef>
                <a:spcPts val="600"/>
              </a:spcBef>
              <a:spcAft>
                <a:spcPts val="600"/>
              </a:spcAft>
            </a:pPr>
            <a:r>
              <a:rPr lang="en-US" altLang="en-US" sz="1600" dirty="0" err="1">
                <a:latin typeface="Arial" panose="020B0604020202020204" pitchFamily="34" charset="0"/>
                <a:cs typeface="Arial" panose="020B0604020202020204" pitchFamily="34" charset="0"/>
              </a:rPr>
              <a:t>Điền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mật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khẩu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mới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cho</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Turnitin </a:t>
            </a:r>
            <a:r>
              <a:rPr lang="en-US" altLang="en-US" sz="1600" dirty="0" err="1">
                <a:latin typeface="Arial" panose="020B0604020202020204" pitchFamily="34" charset="0"/>
                <a:cs typeface="Arial" panose="020B0604020202020204" pitchFamily="34" charset="0"/>
              </a:rPr>
              <a:t>và</a:t>
            </a:r>
            <a:r>
              <a:rPr lang="en-US" altLang="en-US" sz="1600" dirty="0">
                <a:latin typeface="Arial" panose="020B0604020202020204" pitchFamily="34" charset="0"/>
                <a:cs typeface="Arial" panose="020B0604020202020204" pitchFamily="34" charset="0"/>
              </a:rPr>
              <a:t> click </a:t>
            </a:r>
            <a:r>
              <a:rPr lang="en-US" altLang="en-US" sz="1600" b="1" dirty="0">
                <a:latin typeface="Arial" panose="020B0604020202020204" pitchFamily="34" charset="0"/>
                <a:cs typeface="Arial" panose="020B0604020202020204" pitchFamily="34" charset="0"/>
              </a:rPr>
              <a:t>Create Password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l</a:t>
            </a:r>
            <a:r>
              <a:rPr lang="vi-VN" altLang="en-US" sz="1600" dirty="0">
                <a:latin typeface="Arial" panose="020B0604020202020204" pitchFamily="34" charset="0"/>
                <a:cs typeface="Arial" panose="020B0604020202020204" pitchFamily="34" charset="0"/>
              </a:rPr>
              <a:t>ư</a:t>
            </a:r>
            <a:r>
              <a:rPr lang="en-US" altLang="en-US" sz="1600" dirty="0">
                <a:latin typeface="Arial" panose="020B0604020202020204" pitchFamily="34" charset="0"/>
                <a:cs typeface="Arial" panose="020B0604020202020204" pitchFamily="34" charset="0"/>
              </a:rPr>
              <a:t>u </a:t>
            </a:r>
            <a:r>
              <a:rPr lang="en-US" altLang="en-US" sz="1600" dirty="0" err="1">
                <a:latin typeface="Arial" panose="020B0604020202020204" pitchFamily="34" charset="0"/>
                <a:cs typeface="Arial" panose="020B0604020202020204" pitchFamily="34" charset="0"/>
              </a:rPr>
              <a:t>lại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Mật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khẩu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dài</a:t>
            </a:r>
            <a:r>
              <a:rPr lang="en-US" altLang="en-US" sz="1600" dirty="0">
                <a:latin typeface="Arial" panose="020B0604020202020204" pitchFamily="34" charset="0"/>
                <a:cs typeface="Arial" panose="020B0604020202020204" pitchFamily="34" charset="0"/>
              </a:rPr>
              <a:t> 6-12 </a:t>
            </a:r>
            <a:r>
              <a:rPr lang="en-US" altLang="en-US" sz="1600" dirty="0" err="1">
                <a:latin typeface="Arial" panose="020B0604020202020204" pitchFamily="34" charset="0"/>
                <a:cs typeface="Arial" panose="020B0604020202020204" pitchFamily="34" charset="0"/>
              </a:rPr>
              <a:t>ký</a:t>
            </a:r>
            <a:r>
              <a:rPr lang="en-US" altLang="en-US" sz="1600" dirty="0">
                <a:latin typeface="Arial" panose="020B0604020202020204" pitchFamily="34" charset="0"/>
                <a:cs typeface="Arial" panose="020B0604020202020204" pitchFamily="34" charset="0"/>
              </a:rPr>
              <a:t> t</a:t>
            </a:r>
            <a:r>
              <a:rPr lang="en-GB" altLang="en-US" sz="1600" dirty="0" err="1">
                <a:latin typeface="Arial" panose="020B0604020202020204" pitchFamily="34" charset="0"/>
                <a:cs typeface="Arial" panose="020B0604020202020204" pitchFamily="34" charset="0"/>
              </a:rPr>
              <a:t>ự</a:t>
            </a:r>
            <a:r>
              <a:rPr lang="en-GB" altLang="en-US" sz="1600" dirty="0">
                <a:latin typeface="Arial" panose="020B0604020202020204" pitchFamily="34" charset="0"/>
                <a:cs typeface="Arial" panose="020B0604020202020204" pitchFamily="34" charset="0"/>
              </a:rPr>
              <a:t>, </a:t>
            </a:r>
            <a:r>
              <a:rPr lang="en-GB" altLang="en-US" sz="1600" dirty="0" err="1">
                <a:latin typeface="Arial" panose="020B0604020202020204" pitchFamily="34" charset="0"/>
                <a:cs typeface="Arial" panose="020B0604020202020204" pitchFamily="34" charset="0"/>
              </a:rPr>
              <a:t>gồm</a:t>
            </a:r>
            <a:r>
              <a:rPr lang="en-GB" altLang="en-US" sz="1600" dirty="0">
                <a:latin typeface="Arial" panose="020B0604020202020204" pitchFamily="34" charset="0"/>
                <a:cs typeface="Arial" panose="020B0604020202020204" pitchFamily="34" charset="0"/>
              </a:rPr>
              <a:t> </a:t>
            </a:r>
            <a:r>
              <a:rPr lang="en-GB" altLang="en-US" sz="1600" dirty="0" err="1">
                <a:latin typeface="Arial" panose="020B0604020202020204" pitchFamily="34" charset="0"/>
                <a:cs typeface="Arial" panose="020B0604020202020204" pitchFamily="34" charset="0"/>
              </a:rPr>
              <a:t>ít</a:t>
            </a:r>
            <a:r>
              <a:rPr lang="en-GB" altLang="en-US" sz="1600" dirty="0">
                <a:latin typeface="Arial" panose="020B0604020202020204" pitchFamily="34" charset="0"/>
                <a:cs typeface="Arial" panose="020B0604020202020204" pitchFamily="34" charset="0"/>
              </a:rPr>
              <a:t> </a:t>
            </a:r>
            <a:r>
              <a:rPr lang="en-GB" altLang="en-US" sz="1600" dirty="0" err="1">
                <a:latin typeface="Arial" panose="020B0604020202020204" pitchFamily="34" charset="0"/>
                <a:cs typeface="Arial" panose="020B0604020202020204" pitchFamily="34" charset="0"/>
              </a:rPr>
              <a:t>nhất</a:t>
            </a:r>
            <a:r>
              <a:rPr lang="en-GB" altLang="en-US" sz="1600" dirty="0">
                <a:latin typeface="Arial" panose="020B0604020202020204" pitchFamily="34" charset="0"/>
                <a:cs typeface="Arial" panose="020B0604020202020204" pitchFamily="34" charset="0"/>
              </a:rPr>
              <a:t> 1 </a:t>
            </a:r>
            <a:r>
              <a:rPr lang="en-GB" altLang="en-US" sz="1600" dirty="0" err="1">
                <a:latin typeface="Arial" panose="020B0604020202020204" pitchFamily="34" charset="0"/>
                <a:cs typeface="Arial" panose="020B0604020202020204" pitchFamily="34" charset="0"/>
              </a:rPr>
              <a:t>chữ</a:t>
            </a:r>
            <a:r>
              <a:rPr lang="en-GB" altLang="en-US" sz="1600" dirty="0">
                <a:latin typeface="Arial" panose="020B0604020202020204" pitchFamily="34" charset="0"/>
                <a:cs typeface="Arial" panose="020B0604020202020204" pitchFamily="34" charset="0"/>
              </a:rPr>
              <a:t> </a:t>
            </a:r>
            <a:r>
              <a:rPr lang="en-GB" altLang="en-US" sz="1600" dirty="0" err="1">
                <a:latin typeface="Arial" panose="020B0604020202020204" pitchFamily="34" charset="0"/>
                <a:cs typeface="Arial" panose="020B0604020202020204" pitchFamily="34" charset="0"/>
              </a:rPr>
              <a:t>và</a:t>
            </a:r>
            <a:r>
              <a:rPr lang="en-GB" altLang="en-US" sz="1600" dirty="0">
                <a:latin typeface="Arial" panose="020B0604020202020204" pitchFamily="34" charset="0"/>
                <a:cs typeface="Arial" panose="020B0604020202020204" pitchFamily="34" charset="0"/>
              </a:rPr>
              <a:t> 1 </a:t>
            </a:r>
            <a:r>
              <a:rPr lang="en-GB" altLang="en-US" sz="1600" dirty="0" err="1">
                <a:latin typeface="Arial" panose="020B0604020202020204" pitchFamily="34" charset="0"/>
                <a:cs typeface="Arial" panose="020B0604020202020204" pitchFamily="34" charset="0"/>
              </a:rPr>
              <a:t>số</a:t>
            </a:r>
            <a:endParaRPr lang="en-US" altLang="en-US" sz="1600" dirty="0">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7CBFE248-AE18-4B54-92C9-1C96FB52FFA3}"/>
              </a:ext>
            </a:extLst>
          </p:cNvPr>
          <p:cNvCxnSpPr>
            <a:cxnSpLocks/>
          </p:cNvCxnSpPr>
          <p:nvPr/>
        </p:nvCxnSpPr>
        <p:spPr>
          <a:xfrm flipH="1">
            <a:off x="8915364" y="6315146"/>
            <a:ext cx="786064"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F6DB8B8-595A-4F4B-8D24-BAC31A754BB9}"/>
              </a:ext>
            </a:extLst>
          </p:cNvPr>
          <p:cNvSpPr txBox="1"/>
          <p:nvPr/>
        </p:nvSpPr>
        <p:spPr>
          <a:xfrm>
            <a:off x="1071196" y="5345230"/>
            <a:ext cx="1026942" cy="246221"/>
          </a:xfrm>
          <a:prstGeom prst="rect">
            <a:avLst/>
          </a:prstGeom>
          <a:solidFill>
            <a:schemeClr val="tx1"/>
          </a:solidFill>
        </p:spPr>
        <p:txBody>
          <a:bodyPr wrap="square" rtlCol="0">
            <a:spAutoFit/>
          </a:bodyPr>
          <a:lstStyle/>
          <a:p>
            <a:r>
              <a:rPr lang="en-US" sz="1000" dirty="0">
                <a:solidFill>
                  <a:schemeClr val="bg1">
                    <a:lumMod val="75000"/>
                    <a:lumOff val="25000"/>
                  </a:schemeClr>
                </a:solidFill>
              </a:rPr>
              <a:t>Thuy Pham</a:t>
            </a:r>
          </a:p>
        </p:txBody>
      </p:sp>
      <p:sp>
        <p:nvSpPr>
          <p:cNvPr id="15" name="TextBox 14">
            <a:extLst>
              <a:ext uri="{FF2B5EF4-FFF2-40B4-BE49-F238E27FC236}">
                <a16:creationId xmlns:a16="http://schemas.microsoft.com/office/drawing/2014/main" id="{E8055C77-64A6-4710-A429-C4697EAC5A8C}"/>
              </a:ext>
            </a:extLst>
          </p:cNvPr>
          <p:cNvSpPr txBox="1"/>
          <p:nvPr/>
        </p:nvSpPr>
        <p:spPr>
          <a:xfrm>
            <a:off x="3445117" y="4273045"/>
            <a:ext cx="1816202" cy="253916"/>
          </a:xfrm>
          <a:prstGeom prst="rect">
            <a:avLst/>
          </a:prstGeom>
          <a:solidFill>
            <a:srgbClr val="1E7BBB"/>
          </a:solidFill>
        </p:spPr>
        <p:txBody>
          <a:bodyPr wrap="square" rtlCol="0">
            <a:spAutoFit/>
          </a:bodyPr>
          <a:lstStyle/>
          <a:p>
            <a:r>
              <a:rPr lang="en-US" sz="1050" dirty="0">
                <a:solidFill>
                  <a:schemeClr val="tx1">
                    <a:lumMod val="95000"/>
                  </a:schemeClr>
                </a:solidFill>
                <a:latin typeface="Calibri" panose="020F0502020204030204" pitchFamily="34" charset="0"/>
                <a:cs typeface="Calibri" panose="020F0502020204030204" pitchFamily="34" charset="0"/>
              </a:rPr>
              <a:t>tungnguyen@gmail.com</a:t>
            </a:r>
          </a:p>
        </p:txBody>
      </p:sp>
    </p:spTree>
    <p:extLst>
      <p:ext uri="{BB962C8B-B14F-4D97-AF65-F5344CB8AC3E}">
        <p14:creationId xmlns:p14="http://schemas.microsoft.com/office/powerpoint/2010/main" val="3207881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981398"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sp>
        <p:nvSpPr>
          <p:cNvPr id="2" name="Rectangle 1">
            <a:extLst>
              <a:ext uri="{FF2B5EF4-FFF2-40B4-BE49-F238E27FC236}">
                <a16:creationId xmlns:a16="http://schemas.microsoft.com/office/drawing/2014/main" id="{9B4DE4EC-9370-418B-8F06-9EB09B60EECE}"/>
              </a:ext>
            </a:extLst>
          </p:cNvPr>
          <p:cNvSpPr/>
          <p:nvPr/>
        </p:nvSpPr>
        <p:spPr>
          <a:xfrm>
            <a:off x="541906" y="1701986"/>
            <a:ext cx="10748946" cy="697563"/>
          </a:xfrm>
          <a:prstGeom prst="rect">
            <a:avLst/>
          </a:prstGeom>
        </p:spPr>
        <p:txBody>
          <a:bodyPr wrap="square">
            <a:spAutoFit/>
          </a:bodyPr>
          <a:lstStyle/>
          <a:p>
            <a:pPr algn="just">
              <a:lnSpc>
                <a:spcPct val="114000"/>
              </a:lnSpc>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Sau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kích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hoạt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tài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khoản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hoàn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thành</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click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Log In Now </a:t>
            </a:r>
            <a:r>
              <a:rPr lang="en-US" dirty="0" err="1">
                <a:latin typeface="Arial" panose="020B0604020202020204" pitchFamily="34" charset="0"/>
                <a:ea typeface="Times New Roman" panose="02020603050405020304" pitchFamily="18" charset="0"/>
                <a:cs typeface="Arial" panose="020B0604020202020204" pitchFamily="34" charset="0"/>
              </a:rPr>
              <a:t>hoặc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trực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tiếp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trang </a:t>
            </a:r>
            <a:r>
              <a:rPr lang="en-US" b="1" dirty="0">
                <a:latin typeface="Arial" panose="020B0604020202020204" pitchFamily="34" charset="0"/>
                <a:ea typeface="Times New Roman" panose="02020603050405020304" pitchFamily="18" charset="0"/>
                <a:cs typeface="Arial" panose="020B0604020202020204" pitchFamily="34" charset="0"/>
              </a:rPr>
              <a:t>Turnitin.com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chọn</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Log In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đăng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bằng</a:t>
            </a:r>
            <a:r>
              <a:rPr lang="en-US" dirty="0">
                <a:latin typeface="Arial" panose="020B0604020202020204" pitchFamily="34" charset="0"/>
                <a:ea typeface="Times New Roman" panose="02020603050405020304" pitchFamily="18" charset="0"/>
                <a:cs typeface="Arial" panose="020B0604020202020204" pitchFamily="34" charset="0"/>
              </a:rPr>
              <a:t> email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password </a:t>
            </a:r>
            <a:r>
              <a:rPr lang="en-US" dirty="0" err="1">
                <a:latin typeface="Arial" panose="020B0604020202020204" pitchFamily="34" charset="0"/>
                <a:ea typeface="Times New Roman" panose="02020603050405020304" pitchFamily="18" charset="0"/>
                <a:cs typeface="Arial" panose="020B0604020202020204" pitchFamily="34" charset="0"/>
              </a:rPr>
              <a:t>vừa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tạo</a:t>
            </a:r>
            <a:endParaRPr lang="en-US" alt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BFE8561D-4AB0-4665-8266-92FEFBC07E62}"/>
              </a:ext>
            </a:extLst>
          </p:cNvPr>
          <p:cNvGrpSpPr/>
          <p:nvPr/>
        </p:nvGrpSpPr>
        <p:grpSpPr>
          <a:xfrm>
            <a:off x="263749" y="3200392"/>
            <a:ext cx="5162550" cy="3067050"/>
            <a:chOff x="263749" y="3544950"/>
            <a:chExt cx="5162550" cy="3067050"/>
          </a:xfrm>
        </p:grpSpPr>
        <p:pic>
          <p:nvPicPr>
            <p:cNvPr id="9" name="Picture 8">
              <a:extLst>
                <a:ext uri="{FF2B5EF4-FFF2-40B4-BE49-F238E27FC236}">
                  <a16:creationId xmlns:a16="http://schemas.microsoft.com/office/drawing/2014/main" id="{8F49A48D-DF31-401C-A8B5-A023CD7EE40C}"/>
                </a:ext>
              </a:extLst>
            </p:cNvPr>
            <p:cNvPicPr>
              <a:picLocks noChangeAspect="1"/>
            </p:cNvPicPr>
            <p:nvPr/>
          </p:nvPicPr>
          <p:blipFill>
            <a:blip r:embed="rId4"/>
            <a:stretch>
              <a:fillRect/>
            </a:stretch>
          </p:blipFill>
          <p:spPr>
            <a:xfrm>
              <a:off x="263749" y="3544950"/>
              <a:ext cx="5162550" cy="3067050"/>
            </a:xfrm>
            <a:prstGeom prst="rect">
              <a:avLst/>
            </a:prstGeom>
          </p:spPr>
        </p:pic>
        <p:sp>
          <p:nvSpPr>
            <p:cNvPr id="18" name="Rectangle: Rounded Corners 17">
              <a:extLst>
                <a:ext uri="{FF2B5EF4-FFF2-40B4-BE49-F238E27FC236}">
                  <a16:creationId xmlns:a16="http://schemas.microsoft.com/office/drawing/2014/main" id="{BE1D96C3-C616-4C07-B3AF-ABE94F6F650F}"/>
                </a:ext>
              </a:extLst>
            </p:cNvPr>
            <p:cNvSpPr/>
            <p:nvPr/>
          </p:nvSpPr>
          <p:spPr>
            <a:xfrm>
              <a:off x="332768" y="6268277"/>
              <a:ext cx="899685" cy="257781"/>
            </a:xfrm>
            <a:prstGeom prst="roundRect">
              <a:avLst/>
            </a:prstGeom>
            <a:noFill/>
            <a:ln w="38100">
              <a:solidFill>
                <a:srgbClr val="EF4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83D64428-ECC8-4E54-9F26-56FAB67622D4}"/>
              </a:ext>
            </a:extLst>
          </p:cNvPr>
          <p:cNvGrpSpPr/>
          <p:nvPr/>
        </p:nvGrpSpPr>
        <p:grpSpPr>
          <a:xfrm>
            <a:off x="5690864" y="3200392"/>
            <a:ext cx="6211807" cy="3063240"/>
            <a:chOff x="5690864" y="3544950"/>
            <a:chExt cx="6211807" cy="3063240"/>
          </a:xfrm>
        </p:grpSpPr>
        <p:pic>
          <p:nvPicPr>
            <p:cNvPr id="7" name="Picture 6">
              <a:extLst>
                <a:ext uri="{FF2B5EF4-FFF2-40B4-BE49-F238E27FC236}">
                  <a16:creationId xmlns:a16="http://schemas.microsoft.com/office/drawing/2014/main" id="{C8B4E721-AEE4-4535-994F-BE0A2DE8F0DB}"/>
                </a:ext>
              </a:extLst>
            </p:cNvPr>
            <p:cNvPicPr>
              <a:picLocks noChangeAspect="1"/>
            </p:cNvPicPr>
            <p:nvPr/>
          </p:nvPicPr>
          <p:blipFill>
            <a:blip r:embed="rId5"/>
            <a:stretch>
              <a:fillRect/>
            </a:stretch>
          </p:blipFill>
          <p:spPr>
            <a:xfrm>
              <a:off x="5690864" y="3544950"/>
              <a:ext cx="6211807" cy="3063240"/>
            </a:xfrm>
            <a:prstGeom prst="rect">
              <a:avLst/>
            </a:prstGeom>
          </p:spPr>
        </p:pic>
        <p:sp>
          <p:nvSpPr>
            <p:cNvPr id="19" name="Rectangle: Rounded Corners 18">
              <a:extLst>
                <a:ext uri="{FF2B5EF4-FFF2-40B4-BE49-F238E27FC236}">
                  <a16:creationId xmlns:a16="http://schemas.microsoft.com/office/drawing/2014/main" id="{CBF08792-FD29-4DC5-A953-140F299832F6}"/>
                </a:ext>
              </a:extLst>
            </p:cNvPr>
            <p:cNvSpPr/>
            <p:nvPr/>
          </p:nvSpPr>
          <p:spPr>
            <a:xfrm>
              <a:off x="11290852" y="3690729"/>
              <a:ext cx="478556" cy="245167"/>
            </a:xfrm>
            <a:prstGeom prst="roundRect">
              <a:avLst/>
            </a:prstGeom>
            <a:noFill/>
            <a:ln w="38100">
              <a:solidFill>
                <a:srgbClr val="EF4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117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pic>
        <p:nvPicPr>
          <p:cNvPr id="2" name="Picture 1">
            <a:extLst>
              <a:ext uri="{FF2B5EF4-FFF2-40B4-BE49-F238E27FC236}">
                <a16:creationId xmlns:a16="http://schemas.microsoft.com/office/drawing/2014/main" id="{5C946128-99CF-4269-94FB-2CECFF450768}"/>
              </a:ext>
            </a:extLst>
          </p:cNvPr>
          <p:cNvPicPr>
            <a:picLocks noChangeAspect="1"/>
          </p:cNvPicPr>
          <p:nvPr/>
        </p:nvPicPr>
        <p:blipFill rotWithShape="1">
          <a:blip r:embed="rId3"/>
          <a:srcRect l="2794"/>
          <a:stretch/>
        </p:blipFill>
        <p:spPr>
          <a:xfrm>
            <a:off x="7426684" y="474009"/>
            <a:ext cx="4566834" cy="6013556"/>
          </a:xfrm>
          <a:prstGeom prst="rect">
            <a:avLst/>
          </a:prstGeom>
        </p:spPr>
      </p:pic>
      <p:sp>
        <p:nvSpPr>
          <p:cNvPr id="10" name="TextBox 9">
            <a:extLst>
              <a:ext uri="{FF2B5EF4-FFF2-40B4-BE49-F238E27FC236}">
                <a16:creationId xmlns:a16="http://schemas.microsoft.com/office/drawing/2014/main" id="{F3D6A476-9744-4302-921A-C62D01C12EDD}"/>
              </a:ext>
            </a:extLst>
          </p:cNvPr>
          <p:cNvSpPr txBox="1"/>
          <p:nvPr/>
        </p:nvSpPr>
        <p:spPr>
          <a:xfrm>
            <a:off x="508597" y="505133"/>
            <a:ext cx="5493042" cy="461665"/>
          </a:xfrm>
          <a:prstGeom prst="rect">
            <a:avLst/>
          </a:prstGeom>
          <a:noFill/>
        </p:spPr>
        <p:txBody>
          <a:bodyPr wrap="none" rtlCol="0">
            <a:spAutoFit/>
          </a:bodyPr>
          <a:lstStyle/>
          <a:p>
            <a:r>
              <a:rPr lang="en-GB" sz="2400" b="1">
                <a:solidFill>
                  <a:srgbClr val="8F8F8F"/>
                </a:solidFill>
                <a:latin typeface="Arial" panose="020B0604020202020204" pitchFamily="34" charset="0"/>
                <a:cs typeface="Arial" panose="020B0604020202020204" pitchFamily="34" charset="0"/>
              </a:rPr>
              <a:t>*** TRƯỜNG HỢP QUÊN MẬT KHẨU</a:t>
            </a:r>
            <a:endParaRPr lang="en-US" sz="2400" b="1" dirty="0">
              <a:solidFill>
                <a:srgbClr val="8F8F8F"/>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9B45897-ED2F-48BE-AF59-B5488CA07D56}"/>
              </a:ext>
            </a:extLst>
          </p:cNvPr>
          <p:cNvSpPr/>
          <p:nvPr/>
        </p:nvSpPr>
        <p:spPr>
          <a:xfrm>
            <a:off x="362857" y="2323483"/>
            <a:ext cx="6726068" cy="2314608"/>
          </a:xfrm>
          <a:prstGeom prst="rect">
            <a:avLst/>
          </a:prstGeom>
        </p:spPr>
        <p:txBody>
          <a:bodyPr wrap="square">
            <a:spAutoFit/>
          </a:bodyPr>
          <a:lstStyle/>
          <a:p>
            <a:pPr marL="342900" marR="5715" lvl="0" indent="-342900" algn="just">
              <a:lnSpc>
                <a:spcPct val="114000"/>
              </a:lnSpc>
              <a:spcBef>
                <a:spcPts val="0"/>
              </a:spcBef>
              <a:spcAft>
                <a:spcPts val="0"/>
              </a:spcAft>
              <a:buFont typeface="+mj-lt"/>
              <a:buAutoNum type="arabicPeriod"/>
            </a:pPr>
            <a:r>
              <a:rPr lang="en-US" sz="1600" dirty="0" err="1">
                <a:latin typeface="Arial" panose="020B0604020202020204" pitchFamily="34" charset="0"/>
                <a:ea typeface="Times New Roman" panose="02020603050405020304" pitchFamily="18" charset="0"/>
                <a:cs typeface="Arial" panose="020B0604020202020204" pitchFamily="34" charset="0"/>
              </a:rPr>
              <a:t>Tại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i="1" dirty="0">
                <a:latin typeface="Arial" panose="020B0604020202020204" pitchFamily="34" charset="0"/>
                <a:ea typeface="Times New Roman" panose="02020603050405020304" pitchFamily="18" charset="0"/>
                <a:cs typeface="Arial" panose="020B0604020202020204" pitchFamily="34" charset="0"/>
              </a:rPr>
              <a:t>www.turnitin.com</a:t>
            </a: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nhấp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mục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i="1" dirty="0">
                <a:latin typeface="Arial" panose="020B0604020202020204" pitchFamily="34" charset="0"/>
                <a:ea typeface="Times New Roman" panose="02020603050405020304" pitchFamily="18" charset="0"/>
                <a:cs typeface="Arial" panose="020B0604020202020204" pitchFamily="34" charset="0"/>
              </a:rPr>
              <a:t>'Log In</a:t>
            </a:r>
            <a:r>
              <a:rPr lang="en-US" sz="1600" b="1" dirty="0">
                <a:latin typeface="Arial" panose="020B0604020202020204" pitchFamily="34" charset="0"/>
                <a:ea typeface="Times New Roman" panose="02020603050405020304" pitchFamily="18" charset="0"/>
                <a:cs typeface="Arial" panose="020B0604020202020204" pitchFamily="34" charset="0"/>
              </a:rPr>
              <a:t>’</a:t>
            </a: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dòng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a:t>
            </a:r>
            <a:r>
              <a:rPr lang="en-GB" sz="1600" dirty="0">
                <a:latin typeface="Arial" panose="020B0604020202020204" pitchFamily="34" charset="0"/>
                <a:ea typeface="Times New Roman" panose="02020603050405020304" pitchFamily="18" charset="0"/>
                <a:cs typeface="Arial" panose="020B0604020202020204" pitchFamily="34" charset="0"/>
              </a:rPr>
              <a:t>ứ 2 (</a:t>
            </a:r>
            <a:r>
              <a:rPr lang="en-GB" sz="1600" b="1" i="1" dirty="0" err="1">
                <a:latin typeface="Arial" panose="020B0604020202020204" pitchFamily="34" charset="0"/>
                <a:ea typeface="Times New Roman" panose="02020603050405020304" pitchFamily="18" charset="0"/>
                <a:cs typeface="Arial" panose="020B0604020202020204" pitchFamily="34" charset="0"/>
              </a:rPr>
              <a:t>Bạn</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quên</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mật</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khẩu</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nhấp</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vào</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đây</a:t>
            </a:r>
            <a:r>
              <a:rPr lang="en-GB" sz="1600" dirty="0">
                <a:latin typeface="Arial" panose="020B0604020202020204" pitchFamily="34" charset="0"/>
                <a:ea typeface="Times New Roman" panose="02020603050405020304" pitchFamily="18" charset="0"/>
                <a:cs typeface="Arial" panose="020B0604020202020204" pitchFamily="34" charset="0"/>
              </a:rPr>
              <a:t>).</a:t>
            </a:r>
          </a:p>
          <a:p>
            <a:pPr marL="342900" marR="5715" lvl="0" indent="-342900" algn="just">
              <a:lnSpc>
                <a:spcPct val="114000"/>
              </a:lnSpc>
              <a:spcBef>
                <a:spcPts val="0"/>
              </a:spcBef>
              <a:spcAft>
                <a:spcPts val="0"/>
              </a:spcAft>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Copy &amp; Paste Email, </a:t>
            </a:r>
            <a:r>
              <a:rPr lang="en-US" sz="1600" dirty="0" err="1">
                <a:latin typeface="Arial" panose="020B0604020202020204" pitchFamily="34" charset="0"/>
                <a:ea typeface="Times New Roman" panose="02020603050405020304" pitchFamily="18" charset="0"/>
                <a:cs typeface="Arial" panose="020B0604020202020204" pitchFamily="34" charset="0"/>
              </a:rPr>
              <a:t>Họ</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dấu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Tiếp</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theo</a:t>
            </a:r>
            <a:r>
              <a:rPr lang="en-US" sz="1600" dirty="0" err="1">
                <a:latin typeface="Arial" panose="020B0604020202020204" pitchFamily="34" charset="0"/>
                <a:ea typeface="Times New Roman" panose="02020603050405020304" pitchFamily="18" charset="0"/>
                <a:cs typeface="Arial" panose="020B0604020202020204" pitchFamily="34" charset="0"/>
              </a:rPr>
              <a:t>.</a:t>
            </a:r>
            <a:r>
              <a:rPr lang="en-US" sz="1600" u="sng" dirty="0">
                <a:solidFill>
                  <a:srgbClr val="4472C4"/>
                </a:solidFill>
                <a:latin typeface="Arial" panose="020B0604020202020204" pitchFamily="34" charset="0"/>
                <a:ea typeface="Times New Roman" panose="02020603050405020304" pitchFamily="18" charset="0"/>
                <a:cs typeface="Arial" panose="020B0604020202020204" pitchFamily="34" charset="0"/>
              </a:rPr>
              <a:t> </a:t>
            </a:r>
          </a:p>
          <a:p>
            <a:pPr marL="342900" marR="5715" lvl="0" indent="-342900" algn="just">
              <a:lnSpc>
                <a:spcPct val="114000"/>
              </a:lnSpc>
              <a:spcBef>
                <a:spcPts val="0"/>
              </a:spcBef>
              <a:spcAft>
                <a:spcPts val="0"/>
              </a:spcAft>
              <a:buFont typeface="+mj-lt"/>
              <a:buAutoNum type="arabicPeriod"/>
            </a:pPr>
            <a:r>
              <a:rPr lang="en-US" sz="1600" dirty="0">
                <a:latin typeface="Arial" panose="020B0604020202020204" pitchFamily="34" charset="0"/>
                <a:ea typeface="Arial" panose="020B0604020202020204" pitchFamily="34" charset="0"/>
                <a:cs typeface="Arial" panose="020B0604020202020204" pitchFamily="34" charset="0"/>
              </a:rPr>
              <a:t>HV</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truy</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cập</a:t>
            </a:r>
            <a:r>
              <a:rPr lang="en-GB" sz="1600" dirty="0">
                <a:latin typeface="Arial" panose="020B0604020202020204" pitchFamily="34" charset="0"/>
                <a:ea typeface="Arial" panose="020B0604020202020204" pitchFamily="34" charset="0"/>
                <a:cs typeface="Arial" panose="020B0604020202020204" pitchFamily="34" charset="0"/>
              </a:rPr>
              <a:t> email </a:t>
            </a:r>
            <a:r>
              <a:rPr lang="en-GB" sz="1600" dirty="0" err="1">
                <a:latin typeface="Arial" panose="020B0604020202020204" pitchFamily="34" charset="0"/>
                <a:ea typeface="Arial" panose="020B0604020202020204" pitchFamily="34" charset="0"/>
                <a:cs typeface="Arial" panose="020B0604020202020204" pitchFamily="34" charset="0"/>
              </a:rPr>
              <a:t>để</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nhận</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th</a:t>
            </a:r>
            <a:r>
              <a:rPr lang="vi-VN" sz="1600" dirty="0">
                <a:latin typeface="Arial" panose="020B0604020202020204" pitchFamily="34" charset="0"/>
                <a:ea typeface="Arial" panose="020B0604020202020204" pitchFamily="34" charset="0"/>
                <a:cs typeface="Arial" panose="020B0604020202020204" pitchFamily="34" charset="0"/>
              </a:rPr>
              <a:t>ư</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cài</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đặt</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lại</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mật</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khẩu</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từ</a:t>
            </a:r>
            <a:r>
              <a:rPr lang="en-GB" sz="1600" dirty="0">
                <a:latin typeface="Arial" panose="020B0604020202020204" pitchFamily="34" charset="0"/>
                <a:ea typeface="Arial" panose="020B0604020202020204" pitchFamily="34" charset="0"/>
                <a:cs typeface="Arial" panose="020B0604020202020204" pitchFamily="34" charset="0"/>
              </a:rPr>
              <a:t> Turnitin &amp; </a:t>
            </a:r>
            <a:r>
              <a:rPr lang="en-GB" sz="1600" dirty="0" err="1">
                <a:latin typeface="Arial" panose="020B0604020202020204" pitchFamily="34" charset="0"/>
                <a:ea typeface="Arial" panose="020B0604020202020204" pitchFamily="34" charset="0"/>
                <a:cs typeface="Arial" panose="020B0604020202020204" pitchFamily="34" charset="0"/>
              </a:rPr>
              <a:t>làm</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theo</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các</a:t>
            </a:r>
            <a:r>
              <a:rPr lang="en-GB" sz="1600" dirty="0">
                <a:latin typeface="Arial" panose="020B0604020202020204" pitchFamily="34" charset="0"/>
                <a:ea typeface="Arial" panose="020B0604020202020204" pitchFamily="34" charset="0"/>
                <a:cs typeface="Arial" panose="020B0604020202020204" pitchFamily="34" charset="0"/>
              </a:rPr>
              <a:t> b</a:t>
            </a:r>
            <a:r>
              <a:rPr lang="vi-VN" sz="1600" dirty="0">
                <a:latin typeface="Arial" panose="020B0604020202020204" pitchFamily="34" charset="0"/>
                <a:ea typeface="Arial" panose="020B0604020202020204" pitchFamily="34" charset="0"/>
                <a:cs typeface="Arial" panose="020B0604020202020204" pitchFamily="34" charset="0"/>
              </a:rPr>
              <a:t>ư</a:t>
            </a:r>
            <a:r>
              <a:rPr lang="en-GB" sz="1600" dirty="0" err="1">
                <a:latin typeface="Arial" panose="020B0604020202020204" pitchFamily="34" charset="0"/>
                <a:ea typeface="Arial" panose="020B0604020202020204" pitchFamily="34" charset="0"/>
                <a:cs typeface="Arial" panose="020B0604020202020204" pitchFamily="34" charset="0"/>
              </a:rPr>
              <a:t>ớc</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hướng</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dẫn</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tiếp</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theo.</a:t>
            </a:r>
            <a:endParaRPr lang="en-GB" sz="1600" dirty="0">
              <a:latin typeface="Arial" panose="020B0604020202020204" pitchFamily="34" charset="0"/>
              <a:ea typeface="Arial" panose="020B0604020202020204" pitchFamily="34" charset="0"/>
              <a:cs typeface="Arial" panose="020B0604020202020204" pitchFamily="34" charset="0"/>
            </a:endParaRPr>
          </a:p>
          <a:p>
            <a:pPr marL="342900" marR="5715" lvl="0" indent="-342900" algn="just">
              <a:lnSpc>
                <a:spcPct val="114000"/>
              </a:lnSpc>
              <a:spcBef>
                <a:spcPts val="0"/>
              </a:spcBef>
              <a:spcAft>
                <a:spcPts val="0"/>
              </a:spcAft>
              <a:buFont typeface="+mj-lt"/>
              <a:buAutoNum type="arabicPeriod"/>
            </a:pPr>
            <a:r>
              <a:rPr lang="en-GB" sz="1600" dirty="0" err="1">
                <a:latin typeface="Arial" panose="020B0604020202020204" pitchFamily="34" charset="0"/>
                <a:ea typeface="Arial" panose="020B0604020202020204" pitchFamily="34" charset="0"/>
                <a:cs typeface="Arial" panose="020B0604020202020204" pitchFamily="34" charset="0"/>
              </a:rPr>
              <a:t>Điền</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câu</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trả</a:t>
            </a:r>
            <a:r>
              <a:rPr lang="en-GB" sz="1600" dirty="0">
                <a:latin typeface="Arial" panose="020B0604020202020204" pitchFamily="34" charset="0"/>
                <a:ea typeface="Arial" panose="020B0604020202020204" pitchFamily="34" charset="0"/>
                <a:cs typeface="Arial" panose="020B0604020202020204" pitchFamily="34" charset="0"/>
              </a:rPr>
              <a:t> l</a:t>
            </a:r>
            <a:r>
              <a:rPr lang="en-US" sz="1600" dirty="0" err="1">
                <a:latin typeface="Arial" panose="020B0604020202020204" pitchFamily="34" charset="0"/>
                <a:ea typeface="Arial" panose="020B0604020202020204" pitchFamily="34" charset="0"/>
                <a:cs typeface="Arial" panose="020B0604020202020204" pitchFamily="34" charset="0"/>
              </a:rPr>
              <a:t>ời</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bảo</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mật</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để</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xác</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thực</a:t>
            </a:r>
            <a:r>
              <a:rPr lang="en-US" sz="1600" dirty="0">
                <a:latin typeface="Arial" panose="020B0604020202020204" pitchFamily="34" charset="0"/>
                <a:ea typeface="Arial" panose="020B0604020202020204" pitchFamily="34" charset="0"/>
                <a:cs typeface="Arial" panose="020B0604020202020204" pitchFamily="34" charset="0"/>
              </a:rPr>
              <a:t>. Trong </a:t>
            </a:r>
            <a:r>
              <a:rPr lang="en-US" sz="1600" dirty="0" err="1">
                <a:latin typeface="Arial" panose="020B0604020202020204" pitchFamily="34" charset="0"/>
                <a:ea typeface="Arial" panose="020B0604020202020204" pitchFamily="34" charset="0"/>
                <a:cs typeface="Arial" panose="020B0604020202020204" pitchFamily="34" charset="0"/>
              </a:rPr>
              <a:t>tr</a:t>
            </a:r>
            <a:r>
              <a:rPr lang="vi-VN" sz="1600" dirty="0">
                <a:latin typeface="Arial" panose="020B0604020202020204" pitchFamily="34" charset="0"/>
                <a:ea typeface="Arial" panose="020B0604020202020204" pitchFamily="34" charset="0"/>
                <a:cs typeface="Arial" panose="020B0604020202020204" pitchFamily="34" charset="0"/>
              </a:rPr>
              <a:t>ư</a:t>
            </a:r>
            <a:r>
              <a:rPr lang="en-US" sz="1600" dirty="0" err="1">
                <a:latin typeface="Arial" panose="020B0604020202020204" pitchFamily="34" charset="0"/>
                <a:ea typeface="Arial" panose="020B0604020202020204" pitchFamily="34" charset="0"/>
                <a:cs typeface="Arial" panose="020B0604020202020204" pitchFamily="34" charset="0"/>
              </a:rPr>
              <a:t>ờng</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hợp</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quên</a:t>
            </a:r>
            <a:r>
              <a:rPr lang="en-US" sz="1600" dirty="0">
                <a:latin typeface="Arial" panose="020B0604020202020204" pitchFamily="34" charset="0"/>
                <a:ea typeface="Arial" panose="020B0604020202020204" pitchFamily="34" charset="0"/>
                <a:cs typeface="Arial" panose="020B0604020202020204" pitchFamily="34" charset="0"/>
              </a:rPr>
              <a:t>/</a:t>
            </a:r>
            <a:r>
              <a:rPr lang="en-US" sz="1600" dirty="0" err="1">
                <a:latin typeface="Arial" panose="020B0604020202020204" pitchFamily="34" charset="0"/>
                <a:ea typeface="Arial" panose="020B0604020202020204" pitchFamily="34" charset="0"/>
                <a:cs typeface="Arial" panose="020B0604020202020204" pitchFamily="34" charset="0"/>
              </a:rPr>
              <a:t>chưa</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thiết</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lập</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câu</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hỏi</a:t>
            </a:r>
            <a:r>
              <a:rPr lang="en-US" sz="1600" dirty="0">
                <a:latin typeface="Arial" panose="020B0604020202020204" pitchFamily="34" charset="0"/>
                <a:ea typeface="Arial" panose="020B0604020202020204" pitchFamily="34" charset="0"/>
                <a:cs typeface="Arial" panose="020B0604020202020204" pitchFamily="34" charset="0"/>
              </a:rPr>
              <a:t>/</a:t>
            </a:r>
            <a:r>
              <a:rPr lang="en-US" sz="1600" dirty="0" err="1">
                <a:latin typeface="Arial" panose="020B0604020202020204" pitchFamily="34" charset="0"/>
                <a:ea typeface="Arial" panose="020B0604020202020204" pitchFamily="34" charset="0"/>
                <a:cs typeface="Arial" panose="020B0604020202020204" pitchFamily="34" charset="0"/>
              </a:rPr>
              <a:t>câu</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trả</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lời</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HVcó</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thể</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chọn</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bỏ</a:t>
            </a:r>
            <a:r>
              <a:rPr lang="en-US" sz="1600" dirty="0">
                <a:latin typeface="Arial" panose="020B0604020202020204" pitchFamily="34" charset="0"/>
                <a:ea typeface="Arial" panose="020B0604020202020204" pitchFamily="34" charset="0"/>
                <a:cs typeface="Arial" panose="020B0604020202020204" pitchFamily="34" charset="0"/>
              </a:rPr>
              <a:t> qua </a:t>
            </a:r>
            <a:r>
              <a:rPr lang="en-US" sz="1600" dirty="0" err="1">
                <a:latin typeface="Arial" panose="020B0604020202020204" pitchFamily="34" charset="0"/>
                <a:ea typeface="Arial" panose="020B0604020202020204" pitchFamily="34" charset="0"/>
                <a:cs typeface="Arial" panose="020B0604020202020204" pitchFamily="34" charset="0"/>
              </a:rPr>
              <a:t>thao</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tác</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này</a:t>
            </a:r>
            <a:r>
              <a:rPr lang="en-US" sz="1600" dirty="0">
                <a:latin typeface="Arial" panose="020B0604020202020204" pitchFamily="34" charset="0"/>
                <a:ea typeface="Arial" panose="020B0604020202020204" pitchFamily="34" charset="0"/>
                <a:cs typeface="Arial" panose="020B0604020202020204" pitchFamily="34" charset="0"/>
              </a:rPr>
              <a:t>.</a:t>
            </a:r>
          </a:p>
          <a:p>
            <a:pPr marL="342900" marR="5715" lvl="0" indent="-342900" algn="just">
              <a:lnSpc>
                <a:spcPct val="114000"/>
              </a:lnSpc>
              <a:spcBef>
                <a:spcPts val="0"/>
              </a:spcBef>
              <a:spcAft>
                <a:spcPts val="0"/>
              </a:spcAft>
              <a:buFont typeface="+mj-lt"/>
              <a:buAutoNum type="arabicPeriod"/>
            </a:pPr>
            <a:endParaRPr lang="en-GB" sz="16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69834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2815</TotalTime>
  <Words>2276</Words>
  <Application>Microsoft Macintosh PowerPoint</Application>
  <PresentationFormat>Widescreen</PresentationFormat>
  <Paragraphs>221</Paragraphs>
  <Slides>28</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 </vt:lpstr>
      <vt:lpstr>Arial</vt:lpstr>
      <vt:lpstr>Calibri</vt:lpstr>
      <vt:lpstr>Corbel</vt:lpstr>
      <vt:lpstr>Times New Roman</vt:lpstr>
      <vt:lpstr>Wingdings</vt:lpstr>
      <vt:lpstr>Banded</vt:lpstr>
      <vt:lpstr>PowerPoint Presentation</vt:lpstr>
      <vt:lpstr>PowerPoint Presentation</vt:lpstr>
      <vt:lpstr>1. KÍCH HOẠT TÀI KHOẢN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NỘP BÀI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In báo cáo trùng lặp</vt:lpstr>
      <vt:lpstr>PowerPoint Presentation</vt:lpstr>
      <vt:lpstr>PowerPoint Presentation</vt:lpstr>
      <vt:lpstr>FAQ</vt:lpstr>
      <vt:lpstr>FAQ</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Phung</dc:creator>
  <cp:lastModifiedBy>Tung Nguyen</cp:lastModifiedBy>
  <cp:revision>157</cp:revision>
  <dcterms:created xsi:type="dcterms:W3CDTF">2017-07-31T23:19:46Z</dcterms:created>
  <dcterms:modified xsi:type="dcterms:W3CDTF">2019-03-02T10:07:21Z</dcterms:modified>
</cp:coreProperties>
</file>